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9"/>
  </p:notesMasterIdLst>
  <p:sldIdLst>
    <p:sldId id="256" r:id="rId5"/>
    <p:sldId id="257" r:id="rId6"/>
    <p:sldId id="258" r:id="rId7"/>
    <p:sldId id="259" r:id="rId8"/>
    <p:sldId id="260" r:id="rId9"/>
    <p:sldId id="261" r:id="rId10"/>
    <p:sldId id="262" r:id="rId11"/>
    <p:sldId id="263" r:id="rId12"/>
    <p:sldId id="279" r:id="rId13"/>
    <p:sldId id="278" r:id="rId14"/>
    <p:sldId id="277" r:id="rId15"/>
    <p:sldId id="276" r:id="rId16"/>
    <p:sldId id="275" r:id="rId17"/>
    <p:sldId id="274" r:id="rId18"/>
    <p:sldId id="273" r:id="rId19"/>
    <p:sldId id="272" r:id="rId20"/>
    <p:sldId id="271" r:id="rId21"/>
    <p:sldId id="264" r:id="rId22"/>
    <p:sldId id="265" r:id="rId23"/>
    <p:sldId id="270" r:id="rId24"/>
    <p:sldId id="266" r:id="rId25"/>
    <p:sldId id="267" r:id="rId26"/>
    <p:sldId id="268" r:id="rId27"/>
    <p:sldId id="269" r:id="rId28"/>
  </p:sldIdLst>
  <p:sldSz cx="12192000" cy="6858000"/>
  <p:notesSz cx="6858000" cy="9144000"/>
  <p:embeddedFontLst>
    <p:embeddedFont>
      <p:font typeface="Century Gothic" panose="020B0502020202020204" pitchFamily="34" charset="0"/>
      <p:regular r:id="rId30"/>
      <p:bold r:id="rId31"/>
      <p:italic r:id="rId32"/>
      <p:boldItalic r:id="rId33"/>
    </p:embeddedFont>
  </p:embeddedFontLst>
  <p:custDataLst>
    <p:tags r:id="rId3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customschemas.google.com/relationships/presentationmetadata" Target="meta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my name is Corey Sampson. This presentation introduces the Green Pace Security Policy Guide. This guide is designed to ensure consistent application of modern security best practices in both coding and systems architecture. </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5BA9C99-F67C-8E5B-F537-EBB9A8890AAD}"/>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6CA1CBD9-675F-028A-7C78-314AB574B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FB99232-C8D7-1DC8-BB33-DB0D0E4CAA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verifies the safe copying of character strings using the </a:t>
            </a:r>
            <a:r>
              <a:rPr lang="en-US" sz="1800" dirty="0" err="1">
                <a:effectLst/>
                <a:latin typeface="Calibri" panose="020F0502020204030204" pitchFamily="34" charset="0"/>
                <a:ea typeface="Calibri" panose="020F0502020204030204" pitchFamily="34" charset="0"/>
              </a:rPr>
              <a:t>strncpy_s</a:t>
            </a:r>
            <a:r>
              <a:rPr lang="en-US" sz="1800" dirty="0">
                <a:effectLst/>
                <a:latin typeface="Calibri" panose="020F0502020204030204" pitchFamily="34" charset="0"/>
                <a:ea typeface="Calibri" panose="020F0502020204030204" pitchFamily="34" charset="0"/>
              </a:rPr>
              <a:t> function. The basic test confirms that a string has been safely copied. Expanded testing includes handling buffer overflows and invalid input values. Assert::</a:t>
            </a:r>
            <a:r>
              <a:rPr lang="en-US" sz="1800" dirty="0" err="1">
                <a:effectLst/>
                <a:latin typeface="Calibri" panose="020F0502020204030204" pitchFamily="34" charset="0"/>
                <a:ea typeface="Calibri" panose="020F0502020204030204" pitchFamily="34" charset="0"/>
              </a:rPr>
              <a:t>AreEqual</a:t>
            </a:r>
            <a:r>
              <a:rPr lang="en-US" sz="1800" dirty="0">
                <a:effectLst/>
                <a:latin typeface="Calibri" panose="020F0502020204030204" pitchFamily="34" charset="0"/>
                <a:ea typeface="Calibri" panose="020F0502020204030204" pitchFamily="34" charset="0"/>
              </a:rPr>
              <a:t> is used to compare the original and copied strings.</a:t>
            </a:r>
            <a:endParaRPr dirty="0"/>
          </a:p>
        </p:txBody>
      </p:sp>
    </p:spTree>
    <p:extLst>
      <p:ext uri="{BB962C8B-B14F-4D97-AF65-F5344CB8AC3E}">
        <p14:creationId xmlns:p14="http://schemas.microsoft.com/office/powerpoint/2010/main" val="2988080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575F5AC-7D78-BBC7-CDEA-94A31E2BF44F}"/>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68D4A5A-901A-92CC-659D-5363075581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BEB25621-F63C-8695-298E-933ED05502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sanitizes input to prevent SQL injection. The basic test checks that potentially malicious characters are removed or neutralized. Further testing can involve additional filtering for other dangerous characters and injection patterns. Assert::</a:t>
            </a:r>
            <a:r>
              <a:rPr lang="en-US" sz="1800" dirty="0" err="1">
                <a:effectLst/>
                <a:latin typeface="Calibri" panose="020F0502020204030204" pitchFamily="34" charset="0"/>
                <a:ea typeface="Calibri" panose="020F0502020204030204" pitchFamily="34" charset="0"/>
              </a:rPr>
              <a:t>IsFalse</a:t>
            </a:r>
            <a:r>
              <a:rPr lang="en-US" sz="1800" dirty="0">
                <a:effectLst/>
                <a:latin typeface="Calibri" panose="020F0502020204030204" pitchFamily="34" charset="0"/>
                <a:ea typeface="Calibri" panose="020F0502020204030204" pitchFamily="34" charset="0"/>
              </a:rPr>
              <a:t> ensures that no injected code appears in the sanitized output.</a:t>
            </a:r>
            <a:endParaRPr dirty="0"/>
          </a:p>
        </p:txBody>
      </p:sp>
    </p:spTree>
    <p:extLst>
      <p:ext uri="{BB962C8B-B14F-4D97-AF65-F5344CB8AC3E}">
        <p14:creationId xmlns:p14="http://schemas.microsoft.com/office/powerpoint/2010/main" val="340062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AFC8F60-3AFB-DC1D-C899-551CF79CBC28}"/>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4032A651-09C2-B2AF-587F-41B3E3E666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E9037C0-645D-CA0C-735C-DB2D113EE5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uses smart pointers, such as standard unique pointers, to ensure memory protection. The basic test verifies that the smart pointer is not null after allocation. More advanced tests include the use of standard shared pointers. Assert::</a:t>
            </a:r>
            <a:r>
              <a:rPr lang="en-US" sz="1800" dirty="0" err="1">
                <a:effectLst/>
                <a:latin typeface="Calibri" panose="020F0502020204030204" pitchFamily="34" charset="0"/>
                <a:ea typeface="Calibri" panose="020F0502020204030204" pitchFamily="34" charset="0"/>
              </a:rPr>
              <a:t>IsNotNull</a:t>
            </a:r>
            <a:r>
              <a:rPr lang="en-US" sz="1800" dirty="0">
                <a:effectLst/>
                <a:latin typeface="Calibri" panose="020F0502020204030204" pitchFamily="34" charset="0"/>
                <a:ea typeface="Calibri" panose="020F0502020204030204" pitchFamily="34" charset="0"/>
              </a:rPr>
              <a:t> confirms that memory has been allocated safely.</a:t>
            </a:r>
            <a:endParaRPr dirty="0"/>
          </a:p>
        </p:txBody>
      </p:sp>
    </p:spTree>
    <p:extLst>
      <p:ext uri="{BB962C8B-B14F-4D97-AF65-F5344CB8AC3E}">
        <p14:creationId xmlns:p14="http://schemas.microsoft.com/office/powerpoint/2010/main" val="1911795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47A3DEF-E28B-23EA-8652-B341CB22FE9F}"/>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CFD59F8-63B2-6A8F-CA6A-3AC55E80A3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939F5F75-86A7-A75C-209A-3D7A1C982FA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demonstrates runtime checks through assertions. The basic test checks that an exception is thrown when invalid input is processed. Additional tests can involve various types of exceptions and custom exception classes. The Microsoft C++ Unit Testing Framework uses Assert::</a:t>
            </a:r>
            <a:r>
              <a:rPr lang="en-US" sz="1800" dirty="0" err="1">
                <a:effectLst/>
                <a:latin typeface="Calibri" panose="020F0502020204030204" pitchFamily="34" charset="0"/>
                <a:ea typeface="Calibri" panose="020F0502020204030204" pitchFamily="34" charset="0"/>
              </a:rPr>
              <a:t>ExpectException</a:t>
            </a:r>
            <a:r>
              <a:rPr lang="en-US" sz="1800" dirty="0">
                <a:effectLst/>
                <a:latin typeface="Calibri" panose="020F0502020204030204" pitchFamily="34" charset="0"/>
                <a:ea typeface="Calibri" panose="020F0502020204030204" pitchFamily="34" charset="0"/>
              </a:rPr>
              <a:t> for these tests.</a:t>
            </a:r>
            <a:endParaRPr dirty="0"/>
          </a:p>
        </p:txBody>
      </p:sp>
    </p:spTree>
    <p:extLst>
      <p:ext uri="{BB962C8B-B14F-4D97-AF65-F5344CB8AC3E}">
        <p14:creationId xmlns:p14="http://schemas.microsoft.com/office/powerpoint/2010/main" val="1720362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40436C9-2EDE-B435-9E97-84A7ABCE512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B8FDA57C-7781-FB7D-8594-9774AF6E8E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AD4B93AA-3165-A65A-C08C-B1E84AD6389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ensures proper handling of runtime exceptions. The basic test confirms that the correct exception is thrown. Additional coverage may include testing specific exception types and validating associated messages. Assert::</a:t>
            </a:r>
            <a:r>
              <a:rPr lang="en-US" sz="1800" dirty="0" err="1">
                <a:effectLst/>
                <a:latin typeface="Calibri" panose="020F0502020204030204" pitchFamily="34" charset="0"/>
                <a:ea typeface="Calibri" panose="020F0502020204030204" pitchFamily="34" charset="0"/>
              </a:rPr>
              <a:t>ExpectException</a:t>
            </a:r>
            <a:r>
              <a:rPr lang="en-US" sz="1800" dirty="0">
                <a:effectLst/>
                <a:latin typeface="Calibri" panose="020F0502020204030204" pitchFamily="34" charset="0"/>
                <a:ea typeface="Calibri" panose="020F0502020204030204" pitchFamily="34" charset="0"/>
              </a:rPr>
              <a:t> is used to verify exception handling.</a:t>
            </a:r>
            <a:endParaRPr dirty="0"/>
          </a:p>
        </p:txBody>
      </p:sp>
    </p:spTree>
    <p:extLst>
      <p:ext uri="{BB962C8B-B14F-4D97-AF65-F5344CB8AC3E}">
        <p14:creationId xmlns:p14="http://schemas.microsoft.com/office/powerpoint/2010/main" val="35380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33264762-1653-C10F-D26B-87BA775DCFC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0A0F6CC-387A-7CCB-5F6B-0697579D9A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12293C6F-DCDC-3752-33AF-385FCB27A0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validates thread safety by using standard mutex and lock guard mechanisms. The basic test checks that a shared variable is accessed safely under a mutex. Expanded tests can evaluate protection under concurrent execution scenarios. Assert::</a:t>
            </a:r>
            <a:r>
              <a:rPr lang="en-US" sz="1800" dirty="0" err="1">
                <a:effectLst/>
                <a:latin typeface="Calibri" panose="020F0502020204030204" pitchFamily="34" charset="0"/>
                <a:ea typeface="Calibri" panose="020F0502020204030204" pitchFamily="34" charset="0"/>
              </a:rPr>
              <a:t>IsTrue</a:t>
            </a:r>
            <a:r>
              <a:rPr lang="en-US" sz="1800" dirty="0">
                <a:effectLst/>
                <a:latin typeface="Calibri" panose="020F0502020204030204" pitchFamily="34" charset="0"/>
                <a:ea typeface="Calibri" panose="020F0502020204030204" pitchFamily="34" charset="0"/>
              </a:rPr>
              <a:t> confirms that thread safety measures are effective.</a:t>
            </a:r>
            <a:endParaRPr dirty="0"/>
          </a:p>
        </p:txBody>
      </p:sp>
    </p:spTree>
    <p:extLst>
      <p:ext uri="{BB962C8B-B14F-4D97-AF65-F5344CB8AC3E}">
        <p14:creationId xmlns:p14="http://schemas.microsoft.com/office/powerpoint/2010/main" val="1334658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A2B8E1F-F18B-F964-73D6-9C6255B346DD}"/>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F0469602-CA48-3871-3982-AD2E21B844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B9D1082-FD9E-10BA-6238-EC47DF9B90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ensures that smart pointers are dereferenced safely. The basic test verifies that dereferencing yields the expected value. Additional testing may explore different smart pointer types and edge case behaviors. Assert::</a:t>
            </a:r>
            <a:r>
              <a:rPr lang="en-US" sz="1800" dirty="0" err="1">
                <a:effectLst/>
                <a:latin typeface="Calibri" panose="020F0502020204030204" pitchFamily="34" charset="0"/>
                <a:ea typeface="Calibri" panose="020F0502020204030204" pitchFamily="34" charset="0"/>
              </a:rPr>
              <a:t>AreEqual</a:t>
            </a:r>
            <a:r>
              <a:rPr lang="en-US" sz="1800" dirty="0">
                <a:effectLst/>
                <a:latin typeface="Calibri" panose="020F0502020204030204" pitchFamily="34" charset="0"/>
                <a:ea typeface="Calibri" panose="020F0502020204030204" pitchFamily="34" charset="0"/>
              </a:rPr>
              <a:t> checks that dereferencing works as intended.</a:t>
            </a:r>
            <a:endParaRPr dirty="0"/>
          </a:p>
        </p:txBody>
      </p:sp>
    </p:spTree>
    <p:extLst>
      <p:ext uri="{BB962C8B-B14F-4D97-AF65-F5344CB8AC3E}">
        <p14:creationId xmlns:p14="http://schemas.microsoft.com/office/powerpoint/2010/main" val="2783282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21926773-F438-56B0-822F-E3F26D66239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DE10F94-6B9C-DD25-3D1A-472511B6D8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B1EE8A2-F009-60F5-DC0E-33182FFE27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simulates a hash check to ensure that it is not empty. The basic test verifies that the resulting hash value is not empty. Advanced testing could implement actual cryptographic functions to verify hash integrity. Assert::</a:t>
            </a:r>
            <a:r>
              <a:rPr lang="en-US" sz="1800" dirty="0" err="1">
                <a:effectLst/>
                <a:latin typeface="Calibri" panose="020F0502020204030204" pitchFamily="34" charset="0"/>
                <a:ea typeface="Calibri" panose="020F0502020204030204" pitchFamily="34" charset="0"/>
              </a:rPr>
              <a:t>IsFalse</a:t>
            </a:r>
            <a:r>
              <a:rPr lang="en-US" sz="1800" dirty="0">
                <a:effectLst/>
                <a:latin typeface="Calibri" panose="020F0502020204030204" pitchFamily="34" charset="0"/>
                <a:ea typeface="Calibri" panose="020F0502020204030204" pitchFamily="34" charset="0"/>
              </a:rPr>
              <a:t> confirms that the simulated hash is not empty.</a:t>
            </a:r>
            <a:endParaRPr dirty="0"/>
          </a:p>
        </p:txBody>
      </p:sp>
    </p:spTree>
    <p:extLst>
      <p:ext uri="{BB962C8B-B14F-4D97-AF65-F5344CB8AC3E}">
        <p14:creationId xmlns:p14="http://schemas.microsoft.com/office/powerpoint/2010/main" val="1295360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Automated testing and analysis occur at multiple points: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Commit via Git hooks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CI/CD delivery, build, and test stages</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Staging with scheduled scans</a:t>
            </a:r>
          </a:p>
          <a:p>
            <a:pPr marL="0" marR="0" lvl="0" indent="0">
              <a:lnSpc>
                <a:spcPct val="107000"/>
              </a:lnSpc>
              <a:spcAft>
                <a:spcPts val="800"/>
              </a:spcAft>
              <a:buFont typeface="+mj-lt"/>
              <a:buNone/>
            </a:pPr>
            <a:endParaRPr lang="en-US" sz="1800" dirty="0">
              <a:effectLst/>
              <a:latin typeface="Calibri" panose="020F0502020204030204" pitchFamily="34" charset="0"/>
              <a:ea typeface="Calibri" panose="020F0502020204030204" pitchFamily="34" charset="0"/>
            </a:endParaRPr>
          </a:p>
          <a:p>
            <a:pPr marL="0" marR="0" lvl="0" indent="0">
              <a:lnSpc>
                <a:spcPct val="107000"/>
              </a:lnSpc>
              <a:spcAft>
                <a:spcPts val="800"/>
              </a:spcAft>
              <a:buFont typeface="+mj-lt"/>
              <a:buNone/>
            </a:pPr>
            <a:r>
              <a:rPr lang="en-US" sz="1800" dirty="0">
                <a:effectLst/>
                <a:latin typeface="Calibri" panose="020F0502020204030204" pitchFamily="34" charset="0"/>
                <a:ea typeface="Calibri" panose="020F0502020204030204" pitchFamily="34" charset="0"/>
              </a:rPr>
              <a:t>These checkpoints help detect vulnerabilities early and reduce reliance on manual review. Tools like SonarQube and Coverity enforce SEI CERT and CWE rulesets automatically. Any violations are logged and halt the CI/CD pipeline until resolution.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Tools such as SonarQube and Cppcheck are part of the DevSecOps pipeline. Security checks are embedded into all key stages to prevent vulnerabilities from progressing to production. Early notifications help improve overall code quality.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As a development team expands, standardized security policies become more essential. These policies are grounded in industry-accepted principles and coding standards, enforced through automation in continuous integration and continuous delivery pipelines (CI/CD). This supports the overarching defense-in-depth strategy, promoting consistency, compliance, and reduced risk of vulnerabilities.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Some of the problems that arise include: </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Inconsistent use of secure coding practices.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No centralized enforcement of SEI CERT standards.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High-risk vulnerabilities such as memory corruption and injection attacks.</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Increased breach risk due to scaling.</a:t>
            </a:r>
          </a:p>
          <a:p>
            <a:pPr marL="0" marR="0" lvl="0" indent="0">
              <a:lnSpc>
                <a:spcPct val="107000"/>
              </a:lnSpc>
              <a:spcAft>
                <a:spcPts val="800"/>
              </a:spcAft>
              <a:buFont typeface="+mj-lt"/>
              <a:buNone/>
            </a:pPr>
            <a:endParaRPr lang="en-US" sz="1800" dirty="0">
              <a:effectLst/>
              <a:latin typeface="Calibri" panose="020F0502020204030204" pitchFamily="34" charset="0"/>
              <a:ea typeface="Calibri" panose="020F0502020204030204" pitchFamily="34" charset="0"/>
            </a:endParaRP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Some solutions to these problems could include:</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Immediate integration of SEI CERT coding standards.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Automated security checks in CI/CD.</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Required peer reviews and unit testing for critical code.</a:t>
            </a:r>
          </a:p>
          <a:p>
            <a:endParaRPr lang="en-US" dirty="0"/>
          </a:p>
        </p:txBody>
      </p:sp>
    </p:spTree>
    <p:extLst>
      <p:ext uri="{BB962C8B-B14F-4D97-AF65-F5344CB8AC3E}">
        <p14:creationId xmlns:p14="http://schemas.microsoft.com/office/powerpoint/2010/main" val="705951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Some of the benefits of immediate action are:</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Reduced attack surface</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Early vulnerability detection</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Strong security-first culture</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Simplified onboarding with standardized practices</a:t>
            </a:r>
          </a:p>
          <a:p>
            <a:pPr marL="0" marR="0" lvl="0" indent="0">
              <a:lnSpc>
                <a:spcPct val="107000"/>
              </a:lnSpc>
              <a:spcAft>
                <a:spcPts val="800"/>
              </a:spcAft>
              <a:buFont typeface="+mj-lt"/>
              <a:buNone/>
            </a:pPr>
            <a:endParaRPr lang="en-US" sz="1800" dirty="0">
              <a:effectLst/>
              <a:latin typeface="Calibri" panose="020F0502020204030204" pitchFamily="34" charset="0"/>
              <a:ea typeface="Calibri" panose="020F0502020204030204" pitchFamily="34" charset="0"/>
            </a:endParaRP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On the other hand, some of the risks of delay are:</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Hidden vulnerabilities could reach production</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Higher remediation costs later in the Software Development Lifecycle (SDLC)</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Greater chance of breaches and compliance violations</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Damage to brand reputation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Some of the current gaps faced include:</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Incomplete session handling policies </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Inadequate dependency management</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Absence of incident response documentation</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Limited developer training resources</a:t>
            </a:r>
          </a:p>
          <a:p>
            <a:pPr marL="0" marR="0" lvl="0" indent="0">
              <a:lnSpc>
                <a:spcPct val="107000"/>
              </a:lnSpc>
              <a:spcAft>
                <a:spcPts val="800"/>
              </a:spcAft>
              <a:buFont typeface="+mj-lt"/>
              <a:buNone/>
            </a:pPr>
            <a:endParaRPr lang="en-US" sz="1800" dirty="0">
              <a:effectLst/>
              <a:latin typeface="Calibri" panose="020F0502020204030204" pitchFamily="34" charset="0"/>
              <a:ea typeface="Calibri" panose="020F0502020204030204" pitchFamily="34" charset="0"/>
            </a:endParaRP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To cover these gaps, I recommend these actions: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Expand authentication and session expiration mechanisms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Integrate software composition analysis tools</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Define formal incident response workflows</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Develop onboarding and secure coding training materials</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Keys for the future:</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Perform regular audits and update policies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Automate vulnerability scans and include them in pull request checks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Promote developer security ownership through peer reviews and training</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Maintain alignment with evolving SEI CERT and industry standards</a:t>
            </a:r>
          </a:p>
          <a:p>
            <a:pPr marL="0" marR="0" lvl="0" indent="0">
              <a:lnSpc>
                <a:spcPct val="107000"/>
              </a:lnSpc>
              <a:spcAft>
                <a:spcPts val="800"/>
              </a:spcAft>
              <a:buFont typeface="+mj-lt"/>
              <a:buNone/>
            </a:pPr>
            <a:endParaRPr lang="en-US" sz="1800" dirty="0">
              <a:effectLst/>
              <a:latin typeface="Calibri" panose="020F0502020204030204" pitchFamily="34" charset="0"/>
              <a:ea typeface="Calibri" panose="020F0502020204030204" pitchFamily="34" charset="0"/>
            </a:endParaRPr>
          </a:p>
          <a:p>
            <a:pPr marL="0" marR="0" lvl="0" indent="0">
              <a:lnSpc>
                <a:spcPct val="107000"/>
              </a:lnSpc>
              <a:spcAft>
                <a:spcPts val="800"/>
              </a:spcAft>
              <a:buFont typeface="+mj-lt"/>
              <a:buNone/>
            </a:pPr>
            <a:r>
              <a:rPr lang="en-US" sz="1800" dirty="0">
                <a:effectLst/>
                <a:latin typeface="Calibri" panose="020F0502020204030204" pitchFamily="34" charset="0"/>
                <a:ea typeface="Calibri" panose="020F0502020204030204" pitchFamily="34" charset="0"/>
              </a:rPr>
              <a:t>The Green Pace policy is built on solid principles and a proactive approach. When consistently applied, the defense-in-depth strategy can effectively protect users and organizational assets.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Thank you for listening to my presentation on the Green Pace Security Policy.</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Threat Matrix categorizes each identified vulnerability by likelihood and priority for mitigation. For example, data type and exception handling are classified as “Likely,” while SQL injection and string correctness are labeled “Priority.” Lower-priority risks, such as pointer safety and cryptography, remain important but are less urgent. Automation tools such as static analyzers flag these issues based on severity to enable prioritized remediation.</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The Green Pace Security Policy is based on ten core principles: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Validating Data Input – Ensuring all user input is properly checked to prevent injection attacks and buffer overflows.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Heeding Compiler Warnings – Treating compiler warnings as potential vulnerabilities and addressing them proactively.</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Architecture and Design for Security – Incorporating security requirements into the design phase to enforce a stronger architecture. </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Keeping It Simple – Reducing complexity, making the system easier to secure and maintain.</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Default Denying – Granting access only when explicitly authorized to reduce unauthorized use.</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Principle of Least Privilege – Limiting user and process permissions to the minimum necessary. </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Sanitizing External Data – Cleaning data shared across systems to prevent injection attacks.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Practicing Defense-in-Depth – Implementing multiple layers of security for redundancy and resilience.</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Using Effective Quality Assurance Techniques – Employing rigorous testing, including code reviews, and penetration testing. </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Adopting Secure Coding Standards – Applying industry best practices such as SEI CERT C++ to reduce vulnerabilities.</a:t>
            </a:r>
          </a:p>
          <a:p>
            <a:pPr marL="0" marR="0" lvl="0" indent="0">
              <a:lnSpc>
                <a:spcPct val="107000"/>
              </a:lnSpc>
              <a:spcAft>
                <a:spcPts val="800"/>
              </a:spcAft>
              <a:buFont typeface="+mj-l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Each principle aligns with specific coding standards to enforce them in practice.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The ten coding standards that are prioritized include:</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Data Type Safety – Ensures correct use of data types to prevent confusion and memory corruption. </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Data Value Initialization – Prevents use of uninitialized or incorrect data values.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String Correctness – Prevents buffer overflows and improper string handling. </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SQL Injection Protection – Prevents SQL Injection attacks by using parameterized queries.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Memory Protection – Prevents memory leaks and unauthorized access.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Assertions – Ensures code correctness by validating assumptions.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Exception Handling – Improves error handling by using exceptions instead of error codes. </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Thread Safety – Prevents race conditions and deadlocks in multithreaded applications.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Pointer Safety – Avoids dangling pointers and memory corruption.</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Cryptography – Ensures secure data encryption and hashing.</a:t>
            </a:r>
          </a:p>
          <a:p>
            <a:pPr marL="0" marR="0" lvl="0" indent="0">
              <a:lnSpc>
                <a:spcPct val="107000"/>
              </a:lnSpc>
              <a:spcAft>
                <a:spcPts val="800"/>
              </a:spcAft>
              <a:buFont typeface="+mj-lt"/>
              <a:buNone/>
            </a:pPr>
            <a:r>
              <a:rPr lang="en-US" sz="1800" dirty="0">
                <a:effectLst/>
                <a:latin typeface="Calibri" panose="020F0502020204030204" pitchFamily="34" charset="0"/>
                <a:ea typeface="Calibri" panose="020F0502020204030204" pitchFamily="34" charset="0"/>
              </a:rPr>
              <a:t> </a:t>
            </a:r>
          </a:p>
          <a:p>
            <a:pPr marL="0" marR="0" lvl="0" indent="0">
              <a:lnSpc>
                <a:spcPct val="107000"/>
              </a:lnSpc>
              <a:spcAft>
                <a:spcPts val="800"/>
              </a:spcAft>
              <a:buFont typeface="+mj-lt"/>
              <a:buNone/>
            </a:pPr>
            <a:r>
              <a:rPr lang="en-US" sz="1800" dirty="0">
                <a:effectLst/>
                <a:latin typeface="Calibri" panose="020F0502020204030204" pitchFamily="34" charset="0"/>
                <a:ea typeface="Calibri" panose="020F0502020204030204" pitchFamily="34" charset="0"/>
              </a:rPr>
              <a:t>Prioritization is based on exploitability and impact. Top concerns, such as data integrity and injection attacks, receive the highest attention.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To protect sensitive data:</a:t>
            </a:r>
          </a:p>
          <a:p>
            <a:pPr marL="342900" marR="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 Transit: Transport Layer Security (TLS) version 1.3 is used for secure communication.</a:t>
            </a:r>
          </a:p>
          <a:p>
            <a:pPr marL="342900" marR="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At Rest: Advanced Encryption Standard (AES-256) 256-bit is used for all data storage.</a:t>
            </a:r>
          </a:p>
          <a:p>
            <a:pPr marL="342900" marR="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 Use: Intel SGX and AMD SEV provide hardware-based memory protection.</a:t>
            </a:r>
          </a:p>
          <a:p>
            <a:pPr marL="0" marR="0" lvl="0" indent="0">
              <a:lnSpc>
                <a:spcPct val="107000"/>
              </a:lnSpc>
              <a:spcAft>
                <a:spcPts val="80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endParaRPr>
          </a:p>
          <a:p>
            <a:pPr marL="0" marR="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rPr>
              <a:t>This layered approach prevents data theft and ensures regulatory compliance.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Authentication, authorization, and accounting policies consist of:</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Multi-Factor Authentication (MFA) and Single Sign-On (SSO) to secure access points.</a:t>
            </a:r>
          </a:p>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rPr>
              <a:t>Role-Based Access Control (RBAC) to limit permissions based on user roles.</a:t>
            </a:r>
          </a:p>
          <a:p>
            <a:pPr marL="342900" marR="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rPr>
              <a:t>Centralized logging using Security Information and Event Management (SIEM) tools to capture all critical activity. </a:t>
            </a:r>
          </a:p>
          <a:p>
            <a:pPr marL="0" marR="0" lvl="0" indent="0">
              <a:lnSpc>
                <a:spcPct val="107000"/>
              </a:lnSpc>
              <a:spcAft>
                <a:spcPts val="800"/>
              </a:spcAft>
              <a:buFont typeface="+mj-l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These measures enhance security and accountability.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validates dynamic memory allocation using the malloc function. It ensures that the allocated memory is not null. The basic test confirms successful memory allocation. An advanced version tests different types of memory allocation, such as the new operator and the standard vector container. The Microsoft C++ Unit Testing Framework (</a:t>
            </a:r>
            <a:r>
              <a:rPr lang="en-US" sz="1800" dirty="0" err="1">
                <a:effectLst/>
                <a:latin typeface="Calibri" panose="020F0502020204030204" pitchFamily="34" charset="0"/>
                <a:ea typeface="Calibri" panose="020F0502020204030204" pitchFamily="34" charset="0"/>
              </a:rPr>
              <a:t>CppUnitTest</a:t>
            </a:r>
            <a:r>
              <a:rPr lang="en-US" sz="1800" dirty="0">
                <a:effectLst/>
                <a:latin typeface="Calibri" panose="020F0502020204030204" pitchFamily="34" charset="0"/>
                <a:ea typeface="Calibri" panose="020F0502020204030204" pitchFamily="34" charset="0"/>
              </a:rPr>
              <a:t>) uses Assert::</a:t>
            </a:r>
            <a:r>
              <a:rPr lang="en-US" sz="1800" dirty="0" err="1">
                <a:effectLst/>
                <a:latin typeface="Calibri" panose="020F0502020204030204" pitchFamily="34" charset="0"/>
                <a:ea typeface="Calibri" panose="020F0502020204030204" pitchFamily="34" charset="0"/>
              </a:rPr>
              <a:t>IsNotNull</a:t>
            </a:r>
            <a:r>
              <a:rPr lang="en-US" sz="1800" dirty="0">
                <a:effectLst/>
                <a:latin typeface="Calibri" panose="020F0502020204030204" pitchFamily="34" charset="0"/>
                <a:ea typeface="Calibri" panose="020F0502020204030204" pitchFamily="34" charset="0"/>
              </a:rPr>
              <a:t> to confirm allocation success.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7C2596A7-7E72-1662-A980-40D1AC8C91BC}"/>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CB4FBB0F-B0C1-8044-5C1E-44430C4D1F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F666CBC-7059-17AD-1578-78E9DD2309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checks that variables are properly initialized. The basic test verifies that an integer is set to zero. Additional tests can assess initialization for other data types such as floating-point numbers and character strings. Assert::</a:t>
            </a:r>
            <a:r>
              <a:rPr lang="en-US" sz="1800" dirty="0" err="1">
                <a:effectLst/>
                <a:latin typeface="Calibri" panose="020F0502020204030204" pitchFamily="34" charset="0"/>
                <a:ea typeface="Calibri" panose="020F0502020204030204" pitchFamily="34" charset="0"/>
              </a:rPr>
              <a:t>AreEqual</a:t>
            </a:r>
            <a:r>
              <a:rPr lang="en-US" sz="1800" dirty="0">
                <a:effectLst/>
                <a:latin typeface="Calibri" panose="020F0502020204030204" pitchFamily="34" charset="0"/>
                <a:ea typeface="Calibri" panose="020F0502020204030204" pitchFamily="34" charset="0"/>
              </a:rPr>
              <a:t> is used in the Microsoft C++ Unit Testing Framework to compare expected and actual values.</a:t>
            </a:r>
            <a:endParaRPr dirty="0"/>
          </a:p>
        </p:txBody>
      </p:sp>
    </p:spTree>
    <p:extLst>
      <p:ext uri="{BB962C8B-B14F-4D97-AF65-F5344CB8AC3E}">
        <p14:creationId xmlns:p14="http://schemas.microsoft.com/office/powerpoint/2010/main" val="2895111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0.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11.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12.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13.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1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15.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16.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4.png"/><Relationship Id="rId2" Type="http://schemas.microsoft.com/office/2007/relationships/media" Target="../media/media23.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veracode.com/" TargetMode="External"/><Relationship Id="rId3" Type="http://schemas.openxmlformats.org/officeDocument/2006/relationships/audio" Target="../media/media24.m4a"/><Relationship Id="rId7" Type="http://schemas.openxmlformats.org/officeDocument/2006/relationships/hyperlink" Target="https://wiki.sei.cmu.edu/" TargetMode="External"/><Relationship Id="rId2" Type="http://schemas.microsoft.com/office/2007/relationships/media" Target="../media/media24.m4a"/><Relationship Id="rId1" Type="http://schemas.openxmlformats.org/officeDocument/2006/relationships/tags" Target="../tags/tag24.xml"/><Relationship Id="rId6" Type="http://schemas.openxmlformats.org/officeDocument/2006/relationships/hyperlink" Target="https://docs.sonarsource.com/" TargetMode="External"/><Relationship Id="rId5" Type="http://schemas.openxmlformats.org/officeDocument/2006/relationships/notesSlide" Target="../notesSlides/notesSlide24.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Corey Sampson</a:t>
            </a:r>
            <a:endParaRPr dirty="0"/>
          </a:p>
          <a:p>
            <a:pPr marL="0" lvl="0" indent="0" algn="l" rtl="0">
              <a:lnSpc>
                <a:spcPct val="70000"/>
              </a:lnSpc>
              <a:spcBef>
                <a:spcPts val="1000"/>
              </a:spcBef>
              <a:spcAft>
                <a:spcPts val="0"/>
              </a:spcAft>
              <a:buClr>
                <a:schemeClr val="lt1"/>
              </a:buClr>
              <a:buSzPts val="1850"/>
              <a:buNone/>
            </a:pPr>
            <a:r>
              <a:rPr lang="en-US" sz="1850" dirty="0"/>
              <a:t>Date: </a:t>
            </a:r>
            <a:r>
              <a:rPr lang="en-US" sz="1850" i="1" dirty="0"/>
              <a:t>April 17, 2025</a:t>
            </a:r>
          </a:p>
          <a:p>
            <a:pPr marL="0" lvl="0" indent="0" algn="l" rtl="0">
              <a:lnSpc>
                <a:spcPct val="70000"/>
              </a:lnSpc>
              <a:spcBef>
                <a:spcPts val="1000"/>
              </a:spcBef>
              <a:spcAft>
                <a:spcPts val="0"/>
              </a:spcAft>
              <a:buClr>
                <a:schemeClr val="lt1"/>
              </a:buClr>
              <a:buSzPts val="1850"/>
              <a:buNone/>
            </a:pPr>
            <a:r>
              <a:rPr lang="en-US" sz="1850" dirty="0"/>
              <a:t>Presentation Link: </a:t>
            </a:r>
            <a:endParaRPr sz="1850"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0" name="Audio 29">
            <a:hlinkClick r:id="" action="ppaction://media"/>
            <a:extLst>
              <a:ext uri="{FF2B5EF4-FFF2-40B4-BE49-F238E27FC236}">
                <a16:creationId xmlns:a16="http://schemas.microsoft.com/office/drawing/2014/main" id="{693965D0-5BBC-DE2C-EE18-6F520603FC7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308"/>
    </mc:Choice>
    <mc:Fallback>
      <p:transition spd="slow" advTm="14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06F6DFF-8371-B3D0-5703-E7F9E9D0157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D81EACE-C7C7-3059-BCA5-59097EF82014}"/>
              </a:ext>
            </a:extLst>
          </p:cNvPr>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STD-003-CPP: String Correctness</a:t>
            </a:r>
            <a:endParaRPr dirty="0"/>
          </a:p>
        </p:txBody>
      </p:sp>
      <p:sp>
        <p:nvSpPr>
          <p:cNvPr id="196" name="Google Shape;196;g9504e29505_0_0">
            <a:extLst>
              <a:ext uri="{FF2B5EF4-FFF2-40B4-BE49-F238E27FC236}">
                <a16:creationId xmlns:a16="http://schemas.microsoft.com/office/drawing/2014/main" id="{57A82283-18AD-34D4-1D63-BCB988E1E61C}"/>
              </a:ext>
            </a:extLst>
          </p:cNvPr>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Validates that strings are safely copied using </a:t>
            </a:r>
            <a:r>
              <a:rPr lang="en-US" sz="1600" dirty="0" err="1"/>
              <a:t>strncpy_s</a:t>
            </a:r>
            <a:r>
              <a:rPr lang="en-US" sz="1600" dirty="0"/>
              <a:t>.</a:t>
            </a:r>
          </a:p>
          <a:p>
            <a:pPr marL="342900"/>
            <a:endParaRPr lang="en-US" sz="1600" dirty="0"/>
          </a:p>
          <a:p>
            <a:pPr marL="0" indent="0">
              <a:buNone/>
            </a:pPr>
            <a:r>
              <a:rPr lang="en-US" sz="1600" b="1" dirty="0"/>
              <a:t>Key Points:</a:t>
            </a:r>
          </a:p>
          <a:p>
            <a:pPr marL="342900"/>
            <a:r>
              <a:rPr lang="en-US" sz="1600" b="1" dirty="0"/>
              <a:t>Basic Test: </a:t>
            </a:r>
            <a:r>
              <a:rPr lang="en-US" sz="1600" dirty="0"/>
              <a:t>Verifies safe string copy.</a:t>
            </a:r>
          </a:p>
          <a:p>
            <a:pPr marL="342900"/>
            <a:r>
              <a:rPr lang="en-US" sz="1600" b="1" dirty="0"/>
              <a:t>Take it a Step Further:</a:t>
            </a:r>
            <a:r>
              <a:rPr lang="en-US" sz="1600" dirty="0"/>
              <a:t> Add more tests to handle buffer overflows and invalid inputs.</a:t>
            </a:r>
          </a:p>
          <a:p>
            <a:pPr marL="342900"/>
            <a:r>
              <a:rPr lang="en-US" sz="1600" b="1" dirty="0"/>
              <a:t>Unit Testing Framework (CppUnitTest): </a:t>
            </a:r>
            <a:r>
              <a:rPr lang="en-US" sz="1600" dirty="0"/>
              <a:t>Use Assert::AreEqual() for comparing the source and destination strings.</a:t>
            </a:r>
            <a:endParaRPr lang="en-US" sz="1600" b="1" dirty="0"/>
          </a:p>
        </p:txBody>
      </p:sp>
      <p:pic>
        <p:nvPicPr>
          <p:cNvPr id="197" name="Google Shape;197;g9504e29505_0_0" descr="Green Pace logo">
            <a:extLst>
              <a:ext uri="{FF2B5EF4-FFF2-40B4-BE49-F238E27FC236}">
                <a16:creationId xmlns:a16="http://schemas.microsoft.com/office/drawing/2014/main" id="{008E36FA-B820-EC5E-4AFA-50537556C7C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2C7F678D-C7A8-BAB4-84CE-09C54DA7F4E0}"/>
              </a:ext>
            </a:extLst>
          </p:cNvPr>
          <p:cNvPicPr>
            <a:picLocks noChangeAspect="1"/>
          </p:cNvPicPr>
          <p:nvPr/>
        </p:nvPicPr>
        <p:blipFill>
          <a:blip r:embed="rId7"/>
          <a:srcRect/>
          <a:stretch/>
        </p:blipFill>
        <p:spPr>
          <a:xfrm>
            <a:off x="6766885" y="3054468"/>
            <a:ext cx="4317189" cy="2299811"/>
          </a:xfrm>
          <a:prstGeom prst="rect">
            <a:avLst/>
          </a:prstGeom>
        </p:spPr>
      </p:pic>
      <p:pic>
        <p:nvPicPr>
          <p:cNvPr id="3" name="Audio 2">
            <a:hlinkClick r:id="" action="ppaction://media"/>
            <a:extLst>
              <a:ext uri="{FF2B5EF4-FFF2-40B4-BE49-F238E27FC236}">
                <a16:creationId xmlns:a16="http://schemas.microsoft.com/office/drawing/2014/main" id="{8D25DB39-59BA-02B5-38E9-50E32FBB3A7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82360883"/>
      </p:ext>
    </p:extLst>
  </p:cSld>
  <p:clrMapOvr>
    <a:masterClrMapping/>
  </p:clrMapOvr>
  <mc:AlternateContent xmlns:mc="http://schemas.openxmlformats.org/markup-compatibility/2006">
    <mc:Choice xmlns:p14="http://schemas.microsoft.com/office/powerpoint/2010/main" Requires="p14">
      <p:transition spd="slow" p14:dur="2000" advTm="27651"/>
    </mc:Choice>
    <mc:Fallback>
      <p:transition spd="slow" advTm="27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F9BA82EE-82E0-6F6A-58DC-DB6661113A0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F2D672AF-E44E-9534-23EC-36206F3AA30A}"/>
              </a:ext>
            </a:extLst>
          </p:cNvPr>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STD-004-CPP: SQL Injection Protection</a:t>
            </a:r>
            <a:endParaRPr dirty="0"/>
          </a:p>
        </p:txBody>
      </p:sp>
      <p:sp>
        <p:nvSpPr>
          <p:cNvPr id="196" name="Google Shape;196;g9504e29505_0_0">
            <a:extLst>
              <a:ext uri="{FF2B5EF4-FFF2-40B4-BE49-F238E27FC236}">
                <a16:creationId xmlns:a16="http://schemas.microsoft.com/office/drawing/2014/main" id="{EA2DE19A-7926-6D4F-CAC7-AE17E6DA0E90}"/>
              </a:ext>
            </a:extLst>
          </p:cNvPr>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Sanitizes input to prevent SQL Injection.</a:t>
            </a:r>
          </a:p>
          <a:p>
            <a:pPr marL="342900"/>
            <a:endParaRPr lang="en-US" sz="1600" dirty="0"/>
          </a:p>
          <a:p>
            <a:pPr marL="0" indent="0">
              <a:buNone/>
            </a:pPr>
            <a:r>
              <a:rPr lang="en-US" sz="1600" b="1" dirty="0"/>
              <a:t>Key Points:</a:t>
            </a:r>
          </a:p>
          <a:p>
            <a:pPr marL="342900"/>
            <a:r>
              <a:rPr lang="en-US" sz="1600" b="1" dirty="0"/>
              <a:t>Basic Test: </a:t>
            </a:r>
            <a:r>
              <a:rPr lang="en-US" sz="1600" dirty="0"/>
              <a:t>Tests that SQL injection characters are sanitized.</a:t>
            </a:r>
          </a:p>
          <a:p>
            <a:pPr marL="342900"/>
            <a:r>
              <a:rPr lang="en-US" sz="1600" b="1" dirty="0"/>
              <a:t>Take it a Step Further:</a:t>
            </a:r>
            <a:r>
              <a:rPr lang="en-US" sz="1600" dirty="0"/>
              <a:t> Implement additional filters for other dangerous characters or patterns.</a:t>
            </a:r>
          </a:p>
          <a:p>
            <a:pPr marL="342900"/>
            <a:r>
              <a:rPr lang="en-US" sz="1600" b="1" dirty="0"/>
              <a:t>Unit Testing Framework (CppUnitTest): </a:t>
            </a:r>
            <a:r>
              <a:rPr lang="en-US" sz="1600" dirty="0"/>
              <a:t>Use Assert::IsFalse() to ensure injected code doesn’t appear in the sanitized input. </a:t>
            </a:r>
            <a:endParaRPr lang="en-US" sz="1600" b="1" dirty="0"/>
          </a:p>
        </p:txBody>
      </p:sp>
      <p:pic>
        <p:nvPicPr>
          <p:cNvPr id="197" name="Google Shape;197;g9504e29505_0_0" descr="Green Pace logo">
            <a:extLst>
              <a:ext uri="{FF2B5EF4-FFF2-40B4-BE49-F238E27FC236}">
                <a16:creationId xmlns:a16="http://schemas.microsoft.com/office/drawing/2014/main" id="{288AE845-D423-6502-EFAF-A5BBDEEB7F8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3839846C-5C49-71D7-5DBC-E20D4B666167}"/>
              </a:ext>
            </a:extLst>
          </p:cNvPr>
          <p:cNvPicPr>
            <a:picLocks noChangeAspect="1"/>
          </p:cNvPicPr>
          <p:nvPr/>
        </p:nvPicPr>
        <p:blipFill>
          <a:blip r:embed="rId7"/>
          <a:srcRect/>
          <a:stretch/>
        </p:blipFill>
        <p:spPr>
          <a:xfrm>
            <a:off x="6942983" y="2393610"/>
            <a:ext cx="3964992" cy="3621528"/>
          </a:xfrm>
          <a:prstGeom prst="rect">
            <a:avLst/>
          </a:prstGeom>
        </p:spPr>
      </p:pic>
      <p:pic>
        <p:nvPicPr>
          <p:cNvPr id="3" name="Audio 2">
            <a:hlinkClick r:id="" action="ppaction://media"/>
            <a:extLst>
              <a:ext uri="{FF2B5EF4-FFF2-40B4-BE49-F238E27FC236}">
                <a16:creationId xmlns:a16="http://schemas.microsoft.com/office/drawing/2014/main" id="{1E9C4030-73C1-00A9-A88F-9FB48B0B423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70463802"/>
      </p:ext>
    </p:extLst>
  </p:cSld>
  <p:clrMapOvr>
    <a:masterClrMapping/>
  </p:clrMapOvr>
  <mc:AlternateContent xmlns:mc="http://schemas.openxmlformats.org/markup-compatibility/2006">
    <mc:Choice xmlns:p14="http://schemas.microsoft.com/office/powerpoint/2010/main" Requires="p14">
      <p:transition spd="slow" p14:dur="2000" advTm="25708"/>
    </mc:Choice>
    <mc:Fallback>
      <p:transition spd="slow" advTm="25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1FD00B5B-3558-0DFE-A566-1FC0864AB2B6}"/>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EB270F2-E44F-D77A-B793-41BFFC50177B}"/>
              </a:ext>
            </a:extLst>
          </p:cNvPr>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STD-005-CPP: Memory Protection</a:t>
            </a:r>
            <a:endParaRPr dirty="0"/>
          </a:p>
        </p:txBody>
      </p:sp>
      <p:sp>
        <p:nvSpPr>
          <p:cNvPr id="196" name="Google Shape;196;g9504e29505_0_0">
            <a:extLst>
              <a:ext uri="{FF2B5EF4-FFF2-40B4-BE49-F238E27FC236}">
                <a16:creationId xmlns:a16="http://schemas.microsoft.com/office/drawing/2014/main" id="{F0CD7ACF-CEBB-3FB2-EE29-B43ABDFE072A}"/>
              </a:ext>
            </a:extLst>
          </p:cNvPr>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Validates memory protection using smart pointers (i.e., std::unique_ptr).</a:t>
            </a:r>
          </a:p>
          <a:p>
            <a:pPr marL="342900"/>
            <a:endParaRPr lang="en-US" sz="1600" dirty="0"/>
          </a:p>
          <a:p>
            <a:pPr marL="0" indent="0">
              <a:buNone/>
            </a:pPr>
            <a:r>
              <a:rPr lang="en-US" sz="1600" b="1" dirty="0"/>
              <a:t>Key Points:</a:t>
            </a:r>
          </a:p>
          <a:p>
            <a:pPr marL="342900"/>
            <a:r>
              <a:rPr lang="en-US" sz="1600" b="1" dirty="0"/>
              <a:t>Basic Test: </a:t>
            </a:r>
            <a:r>
              <a:rPr lang="en-US" sz="1600" dirty="0"/>
              <a:t>Ensures the smart pointer is not null.</a:t>
            </a:r>
          </a:p>
          <a:p>
            <a:pPr marL="342900"/>
            <a:r>
              <a:rPr lang="en-US" sz="1600" b="1" dirty="0"/>
              <a:t>Take it a Step Further:</a:t>
            </a:r>
            <a:r>
              <a:rPr lang="en-US" sz="1600" dirty="0"/>
              <a:t> Test with different types of smart pointers such as std::shared_ptr.</a:t>
            </a:r>
          </a:p>
          <a:p>
            <a:pPr marL="342900"/>
            <a:r>
              <a:rPr lang="en-US" sz="1600" b="1" dirty="0"/>
              <a:t>Unit Testing Framework (CppUnitTest): </a:t>
            </a:r>
            <a:r>
              <a:rPr lang="en-US" sz="1600" dirty="0"/>
              <a:t>Use Assert::IsNotNull() for validating that the smart pointer has successfully allocated memory.</a:t>
            </a:r>
            <a:endParaRPr lang="en-US" sz="1600" b="1" dirty="0"/>
          </a:p>
        </p:txBody>
      </p:sp>
      <p:pic>
        <p:nvPicPr>
          <p:cNvPr id="197" name="Google Shape;197;g9504e29505_0_0" descr="Green Pace logo">
            <a:extLst>
              <a:ext uri="{FF2B5EF4-FFF2-40B4-BE49-F238E27FC236}">
                <a16:creationId xmlns:a16="http://schemas.microsoft.com/office/drawing/2014/main" id="{B32EF04D-3BCE-C4B7-AEE0-BDA6C8E66C11}"/>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1A94908F-9DB0-2E67-7448-B42CD0263EE3}"/>
              </a:ext>
            </a:extLst>
          </p:cNvPr>
          <p:cNvPicPr>
            <a:picLocks noChangeAspect="1"/>
          </p:cNvPicPr>
          <p:nvPr/>
        </p:nvPicPr>
        <p:blipFill>
          <a:blip r:embed="rId7"/>
          <a:srcRect/>
          <a:stretch/>
        </p:blipFill>
        <p:spPr>
          <a:xfrm>
            <a:off x="6766885" y="3250299"/>
            <a:ext cx="4317189" cy="1908149"/>
          </a:xfrm>
          <a:prstGeom prst="rect">
            <a:avLst/>
          </a:prstGeom>
        </p:spPr>
      </p:pic>
      <p:pic>
        <p:nvPicPr>
          <p:cNvPr id="3" name="Audio 2">
            <a:hlinkClick r:id="" action="ppaction://media"/>
            <a:extLst>
              <a:ext uri="{FF2B5EF4-FFF2-40B4-BE49-F238E27FC236}">
                <a16:creationId xmlns:a16="http://schemas.microsoft.com/office/drawing/2014/main" id="{D5B92009-A38D-438C-1577-D7EB5079ADF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68174151"/>
      </p:ext>
    </p:extLst>
  </p:cSld>
  <p:clrMapOvr>
    <a:masterClrMapping/>
  </p:clrMapOvr>
  <mc:AlternateContent xmlns:mc="http://schemas.openxmlformats.org/markup-compatibility/2006">
    <mc:Choice xmlns:p14="http://schemas.microsoft.com/office/powerpoint/2010/main" Requires="p14">
      <p:transition spd="slow" p14:dur="2000" advTm="23692"/>
    </mc:Choice>
    <mc:Fallback>
      <p:transition spd="slow" advTm="23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B224756-F53C-12A4-528C-C53CF778591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C6D84FB-C931-E66F-C6CC-9114D3412AB5}"/>
              </a:ext>
            </a:extLst>
          </p:cNvPr>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STD-006-CPP: Assertions</a:t>
            </a:r>
            <a:endParaRPr dirty="0"/>
          </a:p>
        </p:txBody>
      </p:sp>
      <p:sp>
        <p:nvSpPr>
          <p:cNvPr id="196" name="Google Shape;196;g9504e29505_0_0">
            <a:extLst>
              <a:ext uri="{FF2B5EF4-FFF2-40B4-BE49-F238E27FC236}">
                <a16:creationId xmlns:a16="http://schemas.microsoft.com/office/drawing/2014/main" id="{6E2714B1-9903-FC69-B8A0-B3831AA9B6FC}"/>
              </a:ext>
            </a:extLst>
          </p:cNvPr>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Demonstrates runtime checks with assertions.</a:t>
            </a:r>
          </a:p>
          <a:p>
            <a:pPr marL="0" indent="0">
              <a:buNone/>
            </a:pPr>
            <a:r>
              <a:rPr lang="en-US" sz="1600" b="1" dirty="0"/>
              <a:t>Key Points:</a:t>
            </a:r>
          </a:p>
          <a:p>
            <a:pPr marL="342900"/>
            <a:r>
              <a:rPr lang="en-US" sz="1600" b="1" dirty="0"/>
              <a:t>Basic Test: </a:t>
            </a:r>
            <a:r>
              <a:rPr lang="en-US" sz="1600" dirty="0"/>
              <a:t>Verifies throwing an exception when invalid input is checked.</a:t>
            </a:r>
          </a:p>
          <a:p>
            <a:pPr marL="342900"/>
            <a:r>
              <a:rPr lang="en-US" sz="1600" b="1" dirty="0"/>
              <a:t>Take it a Step Further:</a:t>
            </a:r>
            <a:r>
              <a:rPr lang="en-US" sz="1600" dirty="0"/>
              <a:t> Test multiple exception types and add custom exception classes.</a:t>
            </a:r>
          </a:p>
          <a:p>
            <a:pPr marL="342900"/>
            <a:r>
              <a:rPr lang="en-US" sz="1600" b="1" dirty="0"/>
              <a:t>Unit Testing Framework (CppUnitTest): </a:t>
            </a:r>
            <a:r>
              <a:rPr lang="en-US" sz="1600" dirty="0"/>
              <a:t>Use Assert::ExpectException() to test for exceptions. </a:t>
            </a:r>
            <a:endParaRPr lang="en-US" sz="1600" b="1" dirty="0"/>
          </a:p>
        </p:txBody>
      </p:sp>
      <p:pic>
        <p:nvPicPr>
          <p:cNvPr id="197" name="Google Shape;197;g9504e29505_0_0" descr="Green Pace logo">
            <a:extLst>
              <a:ext uri="{FF2B5EF4-FFF2-40B4-BE49-F238E27FC236}">
                <a16:creationId xmlns:a16="http://schemas.microsoft.com/office/drawing/2014/main" id="{C6E2962A-FA01-CE21-F152-12472AC37132}"/>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29B003CF-5D44-49ED-A08C-EA21556B59B0}"/>
              </a:ext>
            </a:extLst>
          </p:cNvPr>
          <p:cNvPicPr>
            <a:picLocks noChangeAspect="1"/>
          </p:cNvPicPr>
          <p:nvPr/>
        </p:nvPicPr>
        <p:blipFill>
          <a:blip r:embed="rId7"/>
          <a:srcRect/>
          <a:stretch/>
        </p:blipFill>
        <p:spPr>
          <a:xfrm>
            <a:off x="6766885" y="3329929"/>
            <a:ext cx="4317189" cy="1748889"/>
          </a:xfrm>
          <a:prstGeom prst="rect">
            <a:avLst/>
          </a:prstGeom>
        </p:spPr>
      </p:pic>
      <p:pic>
        <p:nvPicPr>
          <p:cNvPr id="3" name="Audio 2">
            <a:hlinkClick r:id="" action="ppaction://media"/>
            <a:extLst>
              <a:ext uri="{FF2B5EF4-FFF2-40B4-BE49-F238E27FC236}">
                <a16:creationId xmlns:a16="http://schemas.microsoft.com/office/drawing/2014/main" id="{5A5889FC-EBFF-A37F-4C8E-565E38A6B32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75520299"/>
      </p:ext>
    </p:extLst>
  </p:cSld>
  <p:clrMapOvr>
    <a:masterClrMapping/>
  </p:clrMapOvr>
  <mc:AlternateContent xmlns:mc="http://schemas.openxmlformats.org/markup-compatibility/2006">
    <mc:Choice xmlns:p14="http://schemas.microsoft.com/office/powerpoint/2010/main" Requires="p14">
      <p:transition spd="slow" p14:dur="2000" advTm="24114"/>
    </mc:Choice>
    <mc:Fallback>
      <p:transition spd="slow" advTm="2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CF07A86B-9371-1296-9E2B-06738B31C0A2}"/>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1B172F0-7795-A383-CA6B-B0818F429C0B}"/>
              </a:ext>
            </a:extLst>
          </p:cNvPr>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STD-007-CPP: Exception Handling</a:t>
            </a:r>
            <a:endParaRPr dirty="0"/>
          </a:p>
        </p:txBody>
      </p:sp>
      <p:sp>
        <p:nvSpPr>
          <p:cNvPr id="196" name="Google Shape;196;g9504e29505_0_0">
            <a:extLst>
              <a:ext uri="{FF2B5EF4-FFF2-40B4-BE49-F238E27FC236}">
                <a16:creationId xmlns:a16="http://schemas.microsoft.com/office/drawing/2014/main" id="{9D6019C9-116D-6E2F-4FB5-F19D612FDAE7}"/>
              </a:ext>
            </a:extLst>
          </p:cNvPr>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Tests if runtime exceptions are properly caught.</a:t>
            </a:r>
          </a:p>
          <a:p>
            <a:pPr marL="342900"/>
            <a:endParaRPr lang="en-US" sz="1600" dirty="0"/>
          </a:p>
          <a:p>
            <a:pPr marL="0" indent="0">
              <a:buNone/>
            </a:pPr>
            <a:r>
              <a:rPr lang="en-US" sz="1600" b="1" dirty="0"/>
              <a:t>Key Points:</a:t>
            </a:r>
          </a:p>
          <a:p>
            <a:pPr marL="342900"/>
            <a:r>
              <a:rPr lang="en-US" sz="1600" b="1" dirty="0"/>
              <a:t>Basic Test: </a:t>
            </a:r>
            <a:r>
              <a:rPr lang="en-US" sz="1600" dirty="0"/>
              <a:t>Verifies that the correct exception is thrown.</a:t>
            </a:r>
          </a:p>
          <a:p>
            <a:pPr marL="342900"/>
            <a:r>
              <a:rPr lang="en-US" sz="1600" b="1" dirty="0"/>
              <a:t>Take it a Step Further:</a:t>
            </a:r>
            <a:r>
              <a:rPr lang="en-US" sz="1600" dirty="0"/>
              <a:t> Test for specific exception types and check exception messages.</a:t>
            </a:r>
          </a:p>
          <a:p>
            <a:pPr marL="342900"/>
            <a:r>
              <a:rPr lang="en-US" sz="1600" b="1" dirty="0"/>
              <a:t>Unit Testing Framework (CppUnitTest): </a:t>
            </a:r>
            <a:r>
              <a:rPr lang="en-US" sz="1600" dirty="0"/>
              <a:t>Use Assert::ExpectException() to catch exceptions.</a:t>
            </a:r>
            <a:endParaRPr lang="en-US" sz="1600" b="1" dirty="0"/>
          </a:p>
        </p:txBody>
      </p:sp>
      <p:pic>
        <p:nvPicPr>
          <p:cNvPr id="197" name="Google Shape;197;g9504e29505_0_0" descr="Green Pace logo">
            <a:extLst>
              <a:ext uri="{FF2B5EF4-FFF2-40B4-BE49-F238E27FC236}">
                <a16:creationId xmlns:a16="http://schemas.microsoft.com/office/drawing/2014/main" id="{2027EE7C-E5D4-7269-B9D4-BDDE326F14A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ED07917B-198A-3C53-17A0-739E4A000FCF}"/>
              </a:ext>
            </a:extLst>
          </p:cNvPr>
          <p:cNvPicPr>
            <a:picLocks noChangeAspect="1"/>
          </p:cNvPicPr>
          <p:nvPr/>
        </p:nvPicPr>
        <p:blipFill>
          <a:blip r:embed="rId7"/>
          <a:srcRect/>
          <a:stretch/>
        </p:blipFill>
        <p:spPr>
          <a:xfrm>
            <a:off x="6766885" y="3274190"/>
            <a:ext cx="4317189" cy="1860367"/>
          </a:xfrm>
          <a:prstGeom prst="rect">
            <a:avLst/>
          </a:prstGeom>
        </p:spPr>
      </p:pic>
      <p:pic>
        <p:nvPicPr>
          <p:cNvPr id="3" name="Audio 2">
            <a:hlinkClick r:id="" action="ppaction://media"/>
            <a:extLst>
              <a:ext uri="{FF2B5EF4-FFF2-40B4-BE49-F238E27FC236}">
                <a16:creationId xmlns:a16="http://schemas.microsoft.com/office/drawing/2014/main" id="{FC60D9D6-5BF2-073A-58BB-7598BCAA92E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6938109"/>
      </p:ext>
    </p:extLst>
  </p:cSld>
  <p:clrMapOvr>
    <a:masterClrMapping/>
  </p:clrMapOvr>
  <mc:AlternateContent xmlns:mc="http://schemas.openxmlformats.org/markup-compatibility/2006">
    <mc:Choice xmlns:p14="http://schemas.microsoft.com/office/powerpoint/2010/main" Requires="p14">
      <p:transition spd="slow" p14:dur="2000" advTm="24490"/>
    </mc:Choice>
    <mc:Fallback>
      <p:transition spd="slow" advTm="24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69AA6913-E1C3-740B-B99F-DC2971203591}"/>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D3BB9041-35F2-4C1E-8E1B-A80D9B703137}"/>
              </a:ext>
            </a:extLst>
          </p:cNvPr>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STD-008-CPP: Thread Safety</a:t>
            </a:r>
            <a:endParaRPr dirty="0"/>
          </a:p>
        </p:txBody>
      </p:sp>
      <p:sp>
        <p:nvSpPr>
          <p:cNvPr id="196" name="Google Shape;196;g9504e29505_0_0">
            <a:extLst>
              <a:ext uri="{FF2B5EF4-FFF2-40B4-BE49-F238E27FC236}">
                <a16:creationId xmlns:a16="http://schemas.microsoft.com/office/drawing/2014/main" id="{4FD410E6-4486-14BE-8D62-E897DE338BC2}"/>
              </a:ext>
            </a:extLst>
          </p:cNvPr>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Validates thread safety by using std::mutex and std::</a:t>
            </a:r>
            <a:r>
              <a:rPr lang="en-US" sz="1600" dirty="0" err="1"/>
              <a:t>lock_guard</a:t>
            </a:r>
            <a:r>
              <a:rPr lang="en-US" sz="1600" dirty="0"/>
              <a:t>.</a:t>
            </a:r>
          </a:p>
          <a:p>
            <a:pPr marL="342900"/>
            <a:endParaRPr lang="en-US" sz="1600" dirty="0"/>
          </a:p>
          <a:p>
            <a:pPr marL="0" indent="0">
              <a:buNone/>
            </a:pPr>
            <a:r>
              <a:rPr lang="en-US" sz="1600" b="1" dirty="0"/>
              <a:t>Key Points:</a:t>
            </a:r>
          </a:p>
          <a:p>
            <a:pPr marL="342900"/>
            <a:r>
              <a:rPr lang="en-US" sz="1600" b="1" dirty="0"/>
              <a:t>Basic Test: </a:t>
            </a:r>
            <a:r>
              <a:rPr lang="en-US" sz="1600" dirty="0"/>
              <a:t>Tests that a shared variable is protected by a mutex. </a:t>
            </a:r>
          </a:p>
          <a:p>
            <a:pPr marL="342900"/>
            <a:r>
              <a:rPr lang="en-US" sz="1600" b="1" dirty="0"/>
              <a:t>Take it a Step Further:</a:t>
            </a:r>
            <a:r>
              <a:rPr lang="en-US" sz="1600" dirty="0"/>
              <a:t> Add additional tests to verify thread safety under concurrent execution.</a:t>
            </a:r>
          </a:p>
          <a:p>
            <a:pPr marL="342900"/>
            <a:r>
              <a:rPr lang="en-US" sz="1600" b="1" dirty="0"/>
              <a:t>Unit Testing Framework (CppUnitTest): </a:t>
            </a:r>
            <a:r>
              <a:rPr lang="en-US" sz="1600" dirty="0"/>
              <a:t>Use Assert::IsTrue() to verify thread protection.</a:t>
            </a:r>
            <a:endParaRPr lang="en-US" sz="1600" b="1" dirty="0"/>
          </a:p>
        </p:txBody>
      </p:sp>
      <p:pic>
        <p:nvPicPr>
          <p:cNvPr id="197" name="Google Shape;197;g9504e29505_0_0" descr="Green Pace logo">
            <a:extLst>
              <a:ext uri="{FF2B5EF4-FFF2-40B4-BE49-F238E27FC236}">
                <a16:creationId xmlns:a16="http://schemas.microsoft.com/office/drawing/2014/main" id="{4372336B-48EF-1232-253C-4D9BEDCF36E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8F58BC50-4001-17EB-037E-53D55D46E6F6}"/>
              </a:ext>
            </a:extLst>
          </p:cNvPr>
          <p:cNvPicPr>
            <a:picLocks noChangeAspect="1"/>
          </p:cNvPicPr>
          <p:nvPr/>
        </p:nvPicPr>
        <p:blipFill>
          <a:blip r:embed="rId7"/>
          <a:srcRect/>
          <a:stretch/>
        </p:blipFill>
        <p:spPr>
          <a:xfrm>
            <a:off x="6766885" y="2754069"/>
            <a:ext cx="4317189" cy="2900610"/>
          </a:xfrm>
          <a:prstGeom prst="rect">
            <a:avLst/>
          </a:prstGeom>
        </p:spPr>
      </p:pic>
      <p:pic>
        <p:nvPicPr>
          <p:cNvPr id="3" name="Audio 2">
            <a:hlinkClick r:id="" action="ppaction://media"/>
            <a:extLst>
              <a:ext uri="{FF2B5EF4-FFF2-40B4-BE49-F238E27FC236}">
                <a16:creationId xmlns:a16="http://schemas.microsoft.com/office/drawing/2014/main" id="{39FE5366-7D42-048B-9F9F-942F081EE23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8937954"/>
      </p:ext>
    </p:extLst>
  </p:cSld>
  <p:clrMapOvr>
    <a:masterClrMapping/>
  </p:clrMapOvr>
  <mc:AlternateContent xmlns:mc="http://schemas.openxmlformats.org/markup-compatibility/2006">
    <mc:Choice xmlns:p14="http://schemas.microsoft.com/office/powerpoint/2010/main" Requires="p14">
      <p:transition spd="slow" p14:dur="2000" advTm="22937"/>
    </mc:Choice>
    <mc:Fallback>
      <p:transition spd="slow" advTm="22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51D1AA0E-DB7F-D439-5A4C-ECA9A8E7119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E020F3B4-D554-6459-28A0-5F0F081B2D9D}"/>
              </a:ext>
            </a:extLst>
          </p:cNvPr>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STD-009-CPP: Pointer Safety</a:t>
            </a:r>
            <a:endParaRPr dirty="0"/>
          </a:p>
        </p:txBody>
      </p:sp>
      <p:sp>
        <p:nvSpPr>
          <p:cNvPr id="196" name="Google Shape;196;g9504e29505_0_0">
            <a:extLst>
              <a:ext uri="{FF2B5EF4-FFF2-40B4-BE49-F238E27FC236}">
                <a16:creationId xmlns:a16="http://schemas.microsoft.com/office/drawing/2014/main" id="{6D19A131-8EA0-623D-2C6E-991B0D853566}"/>
              </a:ext>
            </a:extLst>
          </p:cNvPr>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Tests dereferencing of a smart pointer for safety.</a:t>
            </a:r>
          </a:p>
          <a:p>
            <a:pPr marL="342900"/>
            <a:endParaRPr lang="en-US" sz="1600" dirty="0"/>
          </a:p>
          <a:p>
            <a:pPr marL="0" indent="0">
              <a:buNone/>
            </a:pPr>
            <a:r>
              <a:rPr lang="en-US" sz="1600" b="1" dirty="0"/>
              <a:t>Key Points:</a:t>
            </a:r>
          </a:p>
          <a:p>
            <a:pPr marL="342900"/>
            <a:r>
              <a:rPr lang="en-US" sz="1600" b="1" dirty="0"/>
              <a:t>Basic Test: </a:t>
            </a:r>
            <a:r>
              <a:rPr lang="en-US" sz="1600" dirty="0"/>
              <a:t>Ensures safe dereferencing of smart pointers.</a:t>
            </a:r>
          </a:p>
          <a:p>
            <a:pPr marL="342900"/>
            <a:r>
              <a:rPr lang="en-US" sz="1600" b="1" dirty="0"/>
              <a:t>Take it a Step Further:</a:t>
            </a:r>
            <a:r>
              <a:rPr lang="en-US" sz="1600" dirty="0"/>
              <a:t> Test with different smart pointer types and edge cases.</a:t>
            </a:r>
          </a:p>
          <a:p>
            <a:pPr marL="342900"/>
            <a:r>
              <a:rPr lang="en-US" sz="1600" b="1" dirty="0"/>
              <a:t>Unit Testing Framework (CppUnitTest): </a:t>
            </a:r>
            <a:r>
              <a:rPr lang="en-US" sz="1600" dirty="0"/>
              <a:t>Use Assert::AreEqual() to verify the value of the dereferenced pointer.</a:t>
            </a:r>
            <a:endParaRPr lang="en-US" sz="1600" b="1" dirty="0"/>
          </a:p>
        </p:txBody>
      </p:sp>
      <p:pic>
        <p:nvPicPr>
          <p:cNvPr id="197" name="Google Shape;197;g9504e29505_0_0" descr="Green Pace logo">
            <a:extLst>
              <a:ext uri="{FF2B5EF4-FFF2-40B4-BE49-F238E27FC236}">
                <a16:creationId xmlns:a16="http://schemas.microsoft.com/office/drawing/2014/main" id="{5010AB70-A6A4-EB89-35F3-A9058D90AB05}"/>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4392BBD4-6AC4-7A20-9000-12CEACE45196}"/>
              </a:ext>
            </a:extLst>
          </p:cNvPr>
          <p:cNvPicPr>
            <a:picLocks noChangeAspect="1"/>
          </p:cNvPicPr>
          <p:nvPr/>
        </p:nvPicPr>
        <p:blipFill>
          <a:blip r:embed="rId7"/>
          <a:srcRect/>
          <a:stretch/>
        </p:blipFill>
        <p:spPr>
          <a:xfrm>
            <a:off x="6766885" y="3118373"/>
            <a:ext cx="4317189" cy="2172001"/>
          </a:xfrm>
          <a:prstGeom prst="rect">
            <a:avLst/>
          </a:prstGeom>
        </p:spPr>
      </p:pic>
      <p:pic>
        <p:nvPicPr>
          <p:cNvPr id="3" name="Audio 2">
            <a:hlinkClick r:id="" action="ppaction://media"/>
            <a:extLst>
              <a:ext uri="{FF2B5EF4-FFF2-40B4-BE49-F238E27FC236}">
                <a16:creationId xmlns:a16="http://schemas.microsoft.com/office/drawing/2014/main" id="{A08E80CC-547B-0CB1-1691-C13B6DF2E73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73228690"/>
      </p:ext>
    </p:extLst>
  </p:cSld>
  <p:clrMapOvr>
    <a:masterClrMapping/>
  </p:clrMapOvr>
  <mc:AlternateContent xmlns:mc="http://schemas.openxmlformats.org/markup-compatibility/2006">
    <mc:Choice xmlns:p14="http://schemas.microsoft.com/office/powerpoint/2010/main" Requires="p14">
      <p:transition spd="slow" p14:dur="2000" advTm="25665"/>
    </mc:Choice>
    <mc:Fallback>
      <p:transition spd="slow" advTm="25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879FA7E-4726-4D59-C245-C50C0681144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34747670-07C1-28C0-1309-49EDB92C39CD}"/>
              </a:ext>
            </a:extLst>
          </p:cNvPr>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STD-010-CPP: Cryptography (Simulated)</a:t>
            </a:r>
            <a:endParaRPr dirty="0"/>
          </a:p>
        </p:txBody>
      </p:sp>
      <p:sp>
        <p:nvSpPr>
          <p:cNvPr id="196" name="Google Shape;196;g9504e29505_0_0">
            <a:extLst>
              <a:ext uri="{FF2B5EF4-FFF2-40B4-BE49-F238E27FC236}">
                <a16:creationId xmlns:a16="http://schemas.microsoft.com/office/drawing/2014/main" id="{F00A88A6-A0C3-2122-A23D-0873458C34E4}"/>
              </a:ext>
            </a:extLst>
          </p:cNvPr>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Simulates a hash check to ensure it is not empty.</a:t>
            </a:r>
          </a:p>
          <a:p>
            <a:pPr marL="342900"/>
            <a:endParaRPr lang="en-US" sz="1600" dirty="0"/>
          </a:p>
          <a:p>
            <a:pPr marL="0" indent="0">
              <a:buNone/>
            </a:pPr>
            <a:r>
              <a:rPr lang="en-US" sz="1600" b="1" dirty="0"/>
              <a:t>Key Points:</a:t>
            </a:r>
          </a:p>
          <a:p>
            <a:pPr marL="342900"/>
            <a:r>
              <a:rPr lang="en-US" sz="1600" b="1" dirty="0"/>
              <a:t>Basic Test: </a:t>
            </a:r>
            <a:r>
              <a:rPr lang="en-US" sz="1600" dirty="0"/>
              <a:t>Ensures that the simulated hash value is not empty.</a:t>
            </a:r>
          </a:p>
          <a:p>
            <a:pPr marL="342900"/>
            <a:r>
              <a:rPr lang="en-US" sz="1600" b="1" dirty="0"/>
              <a:t>Take it a Step Further:</a:t>
            </a:r>
            <a:r>
              <a:rPr lang="en-US" sz="1600" dirty="0"/>
              <a:t> Implement actual cryptographic functions and test hash integrity.</a:t>
            </a:r>
          </a:p>
          <a:p>
            <a:pPr marL="342900"/>
            <a:r>
              <a:rPr lang="en-US" sz="1600" b="1" dirty="0"/>
              <a:t>Unit Testing Framework (CppUnitTest): </a:t>
            </a:r>
            <a:r>
              <a:rPr lang="en-US" sz="1600" dirty="0"/>
              <a:t>Use Assert::IsFalse() to check that the has is not empty. </a:t>
            </a:r>
            <a:endParaRPr lang="en-US" sz="1600" b="1" dirty="0"/>
          </a:p>
        </p:txBody>
      </p:sp>
      <p:pic>
        <p:nvPicPr>
          <p:cNvPr id="197" name="Google Shape;197;g9504e29505_0_0" descr="Green Pace logo">
            <a:extLst>
              <a:ext uri="{FF2B5EF4-FFF2-40B4-BE49-F238E27FC236}">
                <a16:creationId xmlns:a16="http://schemas.microsoft.com/office/drawing/2014/main" id="{B2473329-1EF2-7B3E-9AE0-918951B4515C}"/>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F01D557D-07BC-5743-C94A-848A3D2251D7}"/>
              </a:ext>
            </a:extLst>
          </p:cNvPr>
          <p:cNvPicPr>
            <a:picLocks noChangeAspect="1"/>
          </p:cNvPicPr>
          <p:nvPr/>
        </p:nvPicPr>
        <p:blipFill>
          <a:blip r:embed="rId7"/>
          <a:srcRect/>
          <a:stretch/>
        </p:blipFill>
        <p:spPr>
          <a:xfrm>
            <a:off x="6766885" y="3424051"/>
            <a:ext cx="4317189" cy="1560645"/>
          </a:xfrm>
          <a:prstGeom prst="rect">
            <a:avLst/>
          </a:prstGeom>
        </p:spPr>
      </p:pic>
      <p:pic>
        <p:nvPicPr>
          <p:cNvPr id="3" name="Audio 2">
            <a:hlinkClick r:id="" action="ppaction://media"/>
            <a:extLst>
              <a:ext uri="{FF2B5EF4-FFF2-40B4-BE49-F238E27FC236}">
                <a16:creationId xmlns:a16="http://schemas.microsoft.com/office/drawing/2014/main" id="{F2448988-4DED-D434-4FB1-C0BD2AB97AD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61042170"/>
      </p:ext>
    </p:extLst>
  </p:cSld>
  <p:clrMapOvr>
    <a:masterClrMapping/>
  </p:clrMapOvr>
  <mc:AlternateContent xmlns:mc="http://schemas.openxmlformats.org/markup-compatibility/2006">
    <mc:Choice xmlns:p14="http://schemas.microsoft.com/office/powerpoint/2010/main" Requires="p14">
      <p:transition spd="slow" p14:dur="2000" advTm="23864"/>
    </mc:Choice>
    <mc:Fallback>
      <p:transition spd="slow" advTm="23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2B721CC-6132-0FDE-9C4C-3DB315BF49D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235"/>
    </mc:Choice>
    <mc:Fallback>
      <p:transition spd="slow" advTm="38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800100" lvl="1">
              <a:spcBef>
                <a:spcPts val="0"/>
              </a:spcBef>
              <a:buSzPts val="2000"/>
            </a:pPr>
            <a:r>
              <a:rPr lang="en-US" dirty="0"/>
              <a:t>The DevSecOps pipeline is a constantly evolving and developing system that integrates security through the entire Software Development Lifecycle (SDLC) and live portions of the product. </a:t>
            </a:r>
          </a:p>
          <a:p>
            <a:pPr marL="800100" lvl="1">
              <a:spcBef>
                <a:spcPts val="0"/>
              </a:spcBef>
              <a:buSzPts val="2000"/>
            </a:pPr>
            <a:endParaRPr lang="en-US" dirty="0"/>
          </a:p>
          <a:p>
            <a:pPr marL="800100" lvl="1">
              <a:spcBef>
                <a:spcPts val="0"/>
              </a:spcBef>
              <a:buSzPts val="2000"/>
            </a:pPr>
            <a:r>
              <a:rPr lang="en-US" dirty="0"/>
              <a:t>Security Tools (i.e., SonarQube, Cppcheck, etc.) are triggered at:</a:t>
            </a:r>
          </a:p>
          <a:p>
            <a:pPr marL="1257300" lvl="2">
              <a:spcBef>
                <a:spcPts val="0"/>
              </a:spcBef>
              <a:buSzPts val="2000"/>
            </a:pPr>
            <a:r>
              <a:rPr lang="en-US" b="1" dirty="0"/>
              <a:t>Commit</a:t>
            </a:r>
            <a:r>
              <a:rPr lang="en-US" dirty="0"/>
              <a:t>: Git hooks</a:t>
            </a:r>
          </a:p>
          <a:p>
            <a:pPr marL="1257300" lvl="2">
              <a:spcBef>
                <a:spcPts val="0"/>
              </a:spcBef>
              <a:buSzPts val="2000"/>
            </a:pPr>
            <a:r>
              <a:rPr lang="en-US" b="1" dirty="0"/>
              <a:t>Build/Test: </a:t>
            </a:r>
            <a:r>
              <a:rPr lang="en-US" dirty="0"/>
              <a:t>CI pipeline checks</a:t>
            </a:r>
          </a:p>
          <a:p>
            <a:pPr marL="1257300" lvl="2">
              <a:spcBef>
                <a:spcPts val="0"/>
              </a:spcBef>
              <a:buSzPts val="2000"/>
            </a:pPr>
            <a:r>
              <a:rPr lang="en-US" b="1" dirty="0"/>
              <a:t>Staging: </a:t>
            </a:r>
            <a:r>
              <a:rPr lang="en-US" dirty="0"/>
              <a:t>Periodic security scans</a:t>
            </a:r>
            <a:endParaRPr lang="en-US" b="1"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1E3C128-0E26-EE72-883C-316C3B51684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901"/>
    </mc:Choice>
    <mc:Fallback>
      <p:transition spd="slow" advTm="20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3662680" cy="4024125"/>
          </a:xfrm>
          <a:prstGeom prst="rect">
            <a:avLst/>
          </a:prstGeom>
          <a:noFill/>
          <a:ln>
            <a:noFill/>
          </a:ln>
        </p:spPr>
        <p:txBody>
          <a:bodyPr spcFirstLastPara="1" wrap="square" lIns="91425" tIns="45700" rIns="91425" bIns="45700" anchor="t" anchorCtr="0">
            <a:noAutofit/>
          </a:bodyPr>
          <a:lstStyle/>
          <a:p>
            <a:pPr marL="342900">
              <a:buSzPts val="2200"/>
            </a:pPr>
            <a:r>
              <a:rPr lang="en-US" sz="2000" dirty="0"/>
              <a:t>Green Pace requires standardized security policies due to a growing development team.</a:t>
            </a:r>
          </a:p>
          <a:p>
            <a:pPr marL="342900">
              <a:buSzPts val="2200"/>
            </a:pPr>
            <a:r>
              <a:rPr lang="en-US" sz="2000" dirty="0"/>
              <a:t>Policies are based on principles, standards, and automated enforcement.</a:t>
            </a:r>
          </a:p>
          <a:p>
            <a:pPr marL="342900">
              <a:buSzPts val="2200"/>
            </a:pPr>
            <a:r>
              <a:rPr lang="en-US" sz="2000" dirty="0"/>
              <a:t>They ensure consistency, compliance, and protection using the defense-in-depth strategy.</a:t>
            </a:r>
            <a:endParaRPr sz="20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690285" y="2194560"/>
            <a:ext cx="6051984" cy="364335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F6B80453-3A27-DA1C-CDBA-7DE87BEF734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31"/>
    </mc:Choice>
    <mc:Fallback>
      <p:transition spd="slow" advTm="2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0D36-8056-FBBD-BDD9-21D6C7E77C40}"/>
              </a:ext>
            </a:extLst>
          </p:cNvPr>
          <p:cNvSpPr>
            <a:spLocks noGrp="1"/>
          </p:cNvSpPr>
          <p:nvPr>
            <p:ph type="title"/>
          </p:nvPr>
        </p:nvSpPr>
        <p:spPr/>
        <p:txBody>
          <a:bodyPr/>
          <a:lstStyle/>
          <a:p>
            <a:pPr>
              <a:buSzPts val="4000"/>
            </a:pPr>
            <a:r>
              <a:rPr lang="en-US" dirty="0"/>
              <a:t>PROBLEMS AND SOLUTIONS</a:t>
            </a:r>
          </a:p>
        </p:txBody>
      </p:sp>
      <p:sp>
        <p:nvSpPr>
          <p:cNvPr id="3" name="Text Placeholder 2">
            <a:extLst>
              <a:ext uri="{FF2B5EF4-FFF2-40B4-BE49-F238E27FC236}">
                <a16:creationId xmlns:a16="http://schemas.microsoft.com/office/drawing/2014/main" id="{05F9B6EC-0DC0-C52F-8836-2DB269AD8A6B}"/>
              </a:ext>
            </a:extLst>
          </p:cNvPr>
          <p:cNvSpPr>
            <a:spLocks noGrp="1"/>
          </p:cNvSpPr>
          <p:nvPr>
            <p:ph type="body" idx="1"/>
          </p:nvPr>
        </p:nvSpPr>
        <p:spPr/>
        <p:txBody>
          <a:bodyPr>
            <a:normAutofit lnSpcReduction="10000"/>
          </a:bodyPr>
          <a:lstStyle/>
          <a:p>
            <a:pPr marL="228600" indent="-228600">
              <a:lnSpc>
                <a:spcPct val="100000"/>
              </a:lnSpc>
              <a:spcBef>
                <a:spcPts val="0"/>
              </a:spcBef>
              <a:buSzPts val="2000"/>
            </a:pPr>
            <a:r>
              <a:rPr lang="en-US" b="1" dirty="0"/>
              <a:t>Problems:</a:t>
            </a:r>
          </a:p>
          <a:p>
            <a:pPr marL="685800" lvl="1" indent="-228600">
              <a:lnSpc>
                <a:spcPct val="110000"/>
              </a:lnSpc>
              <a:spcBef>
                <a:spcPts val="0"/>
              </a:spcBef>
              <a:buSzPts val="2000"/>
            </a:pPr>
            <a:r>
              <a:rPr lang="en-US" dirty="0"/>
              <a:t>Inconsistent use of safe coding practices across the development team.</a:t>
            </a:r>
          </a:p>
          <a:p>
            <a:pPr marL="685800" lvl="1" indent="-228600">
              <a:lnSpc>
                <a:spcPct val="110000"/>
              </a:lnSpc>
              <a:spcBef>
                <a:spcPts val="0"/>
              </a:spcBef>
              <a:buSzPts val="2000"/>
            </a:pPr>
            <a:r>
              <a:rPr lang="en-US" dirty="0"/>
              <a:t>Lack of centralized enforcement of SEI CERT C++ standards.</a:t>
            </a:r>
          </a:p>
          <a:p>
            <a:pPr marL="685800" lvl="1" indent="-228600">
              <a:lnSpc>
                <a:spcPct val="110000"/>
              </a:lnSpc>
              <a:spcBef>
                <a:spcPts val="0"/>
              </a:spcBef>
              <a:buSzPts val="2000"/>
            </a:pPr>
            <a:r>
              <a:rPr lang="en-US" dirty="0"/>
              <a:t>Potential for serious vulnerabilities such as memory corruption, buffer overflows, and injection attacks.</a:t>
            </a:r>
          </a:p>
          <a:p>
            <a:pPr marL="685800" lvl="1" indent="-228600">
              <a:lnSpc>
                <a:spcPct val="110000"/>
              </a:lnSpc>
              <a:spcBef>
                <a:spcPts val="0"/>
              </a:spcBef>
              <a:buSzPts val="2000"/>
            </a:pPr>
            <a:r>
              <a:rPr lang="en-US" dirty="0"/>
              <a:t>Increased risk of breaches as the team grows and the codebase scales.</a:t>
            </a:r>
          </a:p>
          <a:p>
            <a:pPr lvl="1"/>
            <a:endParaRPr lang="en-US" dirty="0"/>
          </a:p>
          <a:p>
            <a:pPr marL="228600" indent="-228600">
              <a:lnSpc>
                <a:spcPct val="110000"/>
              </a:lnSpc>
              <a:spcBef>
                <a:spcPts val="0"/>
              </a:spcBef>
              <a:buSzPts val="2000"/>
            </a:pPr>
            <a:r>
              <a:rPr lang="en-US" b="1" dirty="0"/>
              <a:t>Solutions:</a:t>
            </a:r>
          </a:p>
          <a:p>
            <a:pPr marL="685800" lvl="1" indent="-228600">
              <a:lnSpc>
                <a:spcPct val="100000"/>
              </a:lnSpc>
              <a:spcBef>
                <a:spcPts val="0"/>
              </a:spcBef>
              <a:buSzPts val="2000"/>
            </a:pPr>
            <a:r>
              <a:rPr lang="en-US" dirty="0"/>
              <a:t>Immediate implementation of the 10 SEI CERT C++ coding standards in the development pipeline. </a:t>
            </a:r>
          </a:p>
          <a:p>
            <a:pPr marL="685800" lvl="1" indent="-228600">
              <a:lnSpc>
                <a:spcPct val="100000"/>
              </a:lnSpc>
              <a:spcBef>
                <a:spcPts val="0"/>
              </a:spcBef>
              <a:buSzPts val="2000"/>
            </a:pPr>
            <a:r>
              <a:rPr lang="en-US" dirty="0"/>
              <a:t>Automated code analysis and security checks integrated into DevSecOps.</a:t>
            </a:r>
          </a:p>
          <a:p>
            <a:pPr marL="685800" lvl="1" indent="-228600">
              <a:lnSpc>
                <a:spcPct val="100000"/>
              </a:lnSpc>
              <a:spcBef>
                <a:spcPts val="0"/>
              </a:spcBef>
              <a:buSzPts val="2000"/>
            </a:pPr>
            <a:r>
              <a:rPr lang="en-US" dirty="0"/>
              <a:t>Mandatory unit testing and peer review for security-critical code. </a:t>
            </a:r>
          </a:p>
        </p:txBody>
      </p:sp>
      <p:pic>
        <p:nvPicPr>
          <p:cNvPr id="5" name="Audio 4">
            <a:hlinkClick r:id="" action="ppaction://media"/>
            <a:extLst>
              <a:ext uri="{FF2B5EF4-FFF2-40B4-BE49-F238E27FC236}">
                <a16:creationId xmlns:a16="http://schemas.microsoft.com/office/drawing/2014/main" id="{6F7F38A0-3856-FFE1-CAD3-075385A39FC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42568257"/>
      </p:ext>
    </p:extLst>
  </p:cSld>
  <p:clrMapOvr>
    <a:masterClrMapping/>
  </p:clrMapOvr>
  <mc:AlternateContent xmlns:mc="http://schemas.openxmlformats.org/markup-compatibility/2006">
    <mc:Choice xmlns:p14="http://schemas.microsoft.com/office/powerpoint/2010/main" Requires="p14">
      <p:transition spd="slow" p14:dur="2000" advTm="32682"/>
    </mc:Choice>
    <mc:Fallback>
      <p:transition spd="slow" advTm="32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b="1" dirty="0"/>
              <a:t>Benefits (If You Act Now):</a:t>
            </a:r>
          </a:p>
          <a:p>
            <a:pPr marL="685800" lvl="1" indent="-228600">
              <a:spcBef>
                <a:spcPts val="0"/>
              </a:spcBef>
              <a:buSzPts val="2000"/>
            </a:pPr>
            <a:r>
              <a:rPr lang="en-US" dirty="0"/>
              <a:t>Significantly reduce the attack surface.</a:t>
            </a:r>
          </a:p>
          <a:p>
            <a:pPr marL="685800" lvl="1" indent="-228600">
              <a:spcBef>
                <a:spcPts val="0"/>
              </a:spcBef>
              <a:buSzPts val="2000"/>
            </a:pPr>
            <a:r>
              <a:rPr lang="en-US" dirty="0"/>
              <a:t>Prevent known vulnerabilities before production.</a:t>
            </a:r>
          </a:p>
          <a:p>
            <a:pPr marL="685800" lvl="1" indent="-228600">
              <a:spcBef>
                <a:spcPts val="0"/>
              </a:spcBef>
              <a:buSzPts val="2000"/>
            </a:pPr>
            <a:r>
              <a:rPr lang="en-US" dirty="0"/>
              <a:t>Build a strong security-first culture among developers.</a:t>
            </a:r>
          </a:p>
          <a:p>
            <a:pPr marL="685800" lvl="1" indent="-228600">
              <a:spcBef>
                <a:spcPts val="0"/>
              </a:spcBef>
              <a:buSzPts val="2000"/>
            </a:pPr>
            <a:r>
              <a:rPr lang="en-US" dirty="0"/>
              <a:t>Easier onboarding for new developers with clear standards.</a:t>
            </a:r>
          </a:p>
          <a:p>
            <a:pPr marL="457200" lvl="1" indent="0">
              <a:spcBef>
                <a:spcPts val="0"/>
              </a:spcBef>
              <a:buSzPts val="2000"/>
              <a:buNone/>
            </a:pPr>
            <a:endParaRPr lang="en-US" b="1" dirty="0"/>
          </a:p>
          <a:p>
            <a:pPr marL="228600" indent="-228600">
              <a:spcBef>
                <a:spcPts val="0"/>
              </a:spcBef>
              <a:buSzPts val="2000"/>
            </a:pPr>
            <a:r>
              <a:rPr lang="en-US" b="1" dirty="0"/>
              <a:t>Risks (If You Wait):</a:t>
            </a:r>
          </a:p>
          <a:p>
            <a:pPr marL="685800" lvl="1" indent="-228600">
              <a:spcBef>
                <a:spcPts val="0"/>
              </a:spcBef>
              <a:buSzPts val="2000"/>
            </a:pPr>
            <a:r>
              <a:rPr lang="en-US" dirty="0"/>
              <a:t>Vulnerabilities may go unnoticed until exploited in production.</a:t>
            </a:r>
          </a:p>
          <a:p>
            <a:pPr marL="685800" lvl="1" indent="-228600">
              <a:spcBef>
                <a:spcPts val="0"/>
              </a:spcBef>
              <a:buSzPts val="2000"/>
            </a:pPr>
            <a:r>
              <a:rPr lang="en-US" dirty="0"/>
              <a:t>Increased cost and time to remediate issues later in the SDLC.</a:t>
            </a:r>
          </a:p>
          <a:p>
            <a:pPr marL="685800" lvl="1" indent="-228600">
              <a:spcBef>
                <a:spcPts val="0"/>
              </a:spcBef>
              <a:buSzPts val="2000"/>
            </a:pPr>
            <a:r>
              <a:rPr lang="en-US" dirty="0"/>
              <a:t>Potential for data breaches or compliance violations.</a:t>
            </a:r>
          </a:p>
          <a:p>
            <a:pPr marL="685800" lvl="1" indent="-228600">
              <a:spcBef>
                <a:spcPts val="0"/>
              </a:spcBef>
              <a:buSzPts val="2000"/>
            </a:pPr>
            <a:r>
              <a:rPr lang="en-US" dirty="0"/>
              <a:t>Loss of consumer trust and reputation damage. </a:t>
            </a:r>
          </a:p>
          <a:p>
            <a:pPr marL="685800" lvl="1" indent="-228600">
              <a:spcBef>
                <a:spcPts val="0"/>
              </a:spcBef>
              <a:buSzPts val="2000"/>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F86C4A1-95A9-4B2E-A2F7-88471737697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411"/>
    </mc:Choice>
    <mc:Fallback>
      <p:transition spd="slow" advTm="35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lnSpc>
                <a:spcPct val="100000"/>
              </a:lnSpc>
              <a:spcBef>
                <a:spcPts val="0"/>
              </a:spcBef>
            </a:pPr>
            <a:r>
              <a:rPr lang="en-US" sz="2000" b="1" dirty="0"/>
              <a:t>Current Gaps:</a:t>
            </a:r>
          </a:p>
          <a:p>
            <a:pPr marL="742950" lvl="1" indent="-285750">
              <a:lnSpc>
                <a:spcPct val="100000"/>
              </a:lnSpc>
              <a:spcBef>
                <a:spcPts val="0"/>
              </a:spcBef>
            </a:pPr>
            <a:r>
              <a:rPr lang="en-US" sz="1800" dirty="0"/>
              <a:t>Incomplete coverage of secure authentication and session handling practices.</a:t>
            </a:r>
          </a:p>
          <a:p>
            <a:pPr marL="742950" lvl="1" indent="-285750">
              <a:lnSpc>
                <a:spcPct val="100000"/>
              </a:lnSpc>
              <a:spcBef>
                <a:spcPts val="0"/>
              </a:spcBef>
            </a:pPr>
            <a:r>
              <a:rPr lang="en-US" sz="1800" dirty="0"/>
              <a:t>Limited focus on third-party library and dependency management.</a:t>
            </a:r>
          </a:p>
          <a:p>
            <a:pPr marL="742950" lvl="1" indent="-285750">
              <a:lnSpc>
                <a:spcPct val="100000"/>
              </a:lnSpc>
              <a:spcBef>
                <a:spcPts val="0"/>
              </a:spcBef>
            </a:pPr>
            <a:r>
              <a:rPr lang="en-US" sz="1800" dirty="0"/>
              <a:t>No documented policy for incident response or breach recovery.</a:t>
            </a:r>
          </a:p>
          <a:p>
            <a:pPr marL="742950" lvl="1" indent="-285750">
              <a:lnSpc>
                <a:spcPct val="100000"/>
              </a:lnSpc>
              <a:spcBef>
                <a:spcPts val="0"/>
              </a:spcBef>
            </a:pPr>
            <a:r>
              <a:rPr lang="en-US" sz="1800" dirty="0"/>
              <a:t>Insufficient training resources for new developers on SEI CERT standards.</a:t>
            </a:r>
          </a:p>
          <a:p>
            <a:pPr marL="742950" lvl="1" indent="-285750">
              <a:lnSpc>
                <a:spcPct val="100000"/>
              </a:lnSpc>
              <a:spcBef>
                <a:spcPts val="0"/>
              </a:spcBef>
            </a:pPr>
            <a:endParaRPr lang="en-US" sz="1800" dirty="0"/>
          </a:p>
          <a:p>
            <a:pPr marL="285750" indent="-285750">
              <a:lnSpc>
                <a:spcPct val="100000"/>
              </a:lnSpc>
              <a:spcBef>
                <a:spcPts val="0"/>
              </a:spcBef>
            </a:pPr>
            <a:r>
              <a:rPr lang="en-US" sz="2000" b="1" dirty="0"/>
              <a:t>Recommendations:</a:t>
            </a:r>
          </a:p>
          <a:p>
            <a:pPr marL="742950" lvl="1" indent="-285750">
              <a:lnSpc>
                <a:spcPct val="100000"/>
              </a:lnSpc>
              <a:spcBef>
                <a:spcPts val="0"/>
              </a:spcBef>
            </a:pPr>
            <a:r>
              <a:rPr lang="en-US" sz="1800" dirty="0"/>
              <a:t>Expand the policy to include secure authentication/session expiration mechanisms.</a:t>
            </a:r>
          </a:p>
          <a:p>
            <a:pPr marL="742950" lvl="1" indent="-285750">
              <a:lnSpc>
                <a:spcPct val="100000"/>
              </a:lnSpc>
              <a:spcBef>
                <a:spcPts val="0"/>
              </a:spcBef>
            </a:pPr>
            <a:r>
              <a:rPr lang="en-US" sz="1800" dirty="0"/>
              <a:t>Implement software composition analysis (SCA) to track and verify third-party libraries.</a:t>
            </a:r>
          </a:p>
          <a:p>
            <a:pPr marL="742950" lvl="1" indent="-285750">
              <a:lnSpc>
                <a:spcPct val="100000"/>
              </a:lnSpc>
              <a:spcBef>
                <a:spcPts val="0"/>
              </a:spcBef>
            </a:pPr>
            <a:r>
              <a:rPr lang="en-US" sz="1800" dirty="0"/>
              <a:t>Add formal incident response procedures and escalation workflows.</a:t>
            </a:r>
          </a:p>
          <a:p>
            <a:pPr marL="742950" lvl="1" indent="-285750">
              <a:lnSpc>
                <a:spcPct val="100000"/>
              </a:lnSpc>
              <a:spcBef>
                <a:spcPts val="0"/>
              </a:spcBef>
            </a:pPr>
            <a:r>
              <a:rPr lang="en-US" sz="1800" dirty="0"/>
              <a:t>Develop onboarding materials and training focused on secure coding principles. </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6FCCAE0-FAD8-C60C-80E8-44D954525E7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721"/>
    </mc:Choice>
    <mc:Fallback>
      <p:transition spd="slow" advTm="33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b="1" dirty="0"/>
              <a:t>Looking Ahead:</a:t>
            </a:r>
          </a:p>
          <a:p>
            <a:pPr marL="685800" lvl="1" indent="-228600">
              <a:spcBef>
                <a:spcPts val="0"/>
              </a:spcBef>
              <a:buSzPts val="2200"/>
            </a:pPr>
            <a:r>
              <a:rPr lang="en-US" sz="1600" dirty="0"/>
              <a:t>Evolve security policies with regular audits and updates.</a:t>
            </a:r>
          </a:p>
          <a:p>
            <a:pPr marL="685800" lvl="1" indent="-228600">
              <a:spcBef>
                <a:spcPts val="0"/>
              </a:spcBef>
              <a:buSzPts val="2200"/>
            </a:pPr>
            <a:r>
              <a:rPr lang="en-US" sz="1600" dirty="0"/>
              <a:t>Automate vulnerability scanning and integrate findings into pull request workflows.</a:t>
            </a:r>
          </a:p>
          <a:p>
            <a:pPr marL="685800" lvl="1" indent="-228600">
              <a:spcBef>
                <a:spcPts val="0"/>
              </a:spcBef>
              <a:buSzPts val="2200"/>
            </a:pPr>
            <a:r>
              <a:rPr lang="en-US" sz="1600" dirty="0"/>
              <a:t>Encourage developer ownership of security through peer code reviews and gamified training.</a:t>
            </a:r>
          </a:p>
          <a:p>
            <a:pPr marL="685800" lvl="1" indent="-228600">
              <a:spcBef>
                <a:spcPts val="0"/>
              </a:spcBef>
              <a:buSzPts val="2200"/>
            </a:pPr>
            <a:r>
              <a:rPr lang="en-US" sz="1600" dirty="0"/>
              <a:t>Stay current with evolving SEI CERT and industry standards.</a:t>
            </a:r>
          </a:p>
          <a:p>
            <a:pPr marL="685800" lvl="1" indent="-228600">
              <a:spcBef>
                <a:spcPts val="0"/>
              </a:spcBef>
              <a:buSzPts val="2200"/>
            </a:pPr>
            <a:endParaRPr lang="en-US" sz="1600" dirty="0"/>
          </a:p>
          <a:p>
            <a:pPr marL="228600" indent="-228600">
              <a:spcBef>
                <a:spcPts val="0"/>
              </a:spcBef>
              <a:buSzPts val="2200"/>
            </a:pPr>
            <a:r>
              <a:rPr lang="en-US" sz="1800" b="1" dirty="0"/>
              <a:t>Final Thoughts:</a:t>
            </a:r>
          </a:p>
          <a:p>
            <a:pPr marL="685800" lvl="1" indent="-228600">
              <a:spcBef>
                <a:spcPts val="0"/>
              </a:spcBef>
              <a:buSzPts val="2200"/>
            </a:pPr>
            <a:r>
              <a:rPr lang="en-US" sz="1600" dirty="0"/>
              <a:t>The Green Pace security policy is built on a solid foundation of best practices and a proactive mindset.</a:t>
            </a:r>
          </a:p>
          <a:p>
            <a:pPr marL="685800" lvl="1" indent="-228600">
              <a:spcBef>
                <a:spcPts val="0"/>
              </a:spcBef>
              <a:buSzPts val="2200"/>
            </a:pPr>
            <a:r>
              <a:rPr lang="en-US" sz="1600" dirty="0"/>
              <a:t>The defense-in-depth strategy will only be successful with consistent application and a culture of continuous improvement.</a:t>
            </a:r>
          </a:p>
          <a:p>
            <a:pPr marL="685800" lvl="1" indent="-228600">
              <a:spcBef>
                <a:spcPts val="0"/>
              </a:spcBef>
              <a:buSzPts val="2200"/>
            </a:pPr>
            <a:r>
              <a:rPr lang="en-US" sz="1600" dirty="0"/>
              <a:t>By addressing current gaps and anticipating future threats, we can protect both the users and the company. </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082C16A-A221-9B28-4231-643FA5FFF42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357"/>
    </mc:Choice>
    <mc:Fallback>
      <p:transition spd="slow" advTm="35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SonarSource. (2024). </a:t>
            </a:r>
            <a:r>
              <a:rPr lang="en-US" i="1" dirty="0"/>
              <a:t>SonarQube Documentation</a:t>
            </a:r>
            <a:r>
              <a:rPr lang="en-US" dirty="0"/>
              <a:t>. </a:t>
            </a:r>
            <a:r>
              <a:rPr lang="en-US" dirty="0">
                <a:hlinkClick r:id="rId6"/>
              </a:rPr>
              <a:t>https://docs.sonarsource.com</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de-DE" dirty="0"/>
              <a:t>SEI CERT. (2024). </a:t>
            </a:r>
            <a:r>
              <a:rPr lang="de-DE" i="1" dirty="0"/>
              <a:t>SEI CERT C++ Coding Standard</a:t>
            </a:r>
            <a:r>
              <a:rPr lang="de-DE" dirty="0"/>
              <a:t>. </a:t>
            </a:r>
            <a:r>
              <a:rPr lang="de-DE" dirty="0">
                <a:hlinkClick r:id="rId7"/>
              </a:rPr>
              <a:t>https://wiki.sei.cmu.edu</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Veracode. (2024). </a:t>
            </a:r>
            <a:r>
              <a:rPr lang="en-US" i="1" dirty="0"/>
              <a:t>Common Vulnerabilities</a:t>
            </a:r>
            <a:r>
              <a:rPr lang="en-US" dirty="0"/>
              <a:t>. </a:t>
            </a:r>
            <a:r>
              <a:rPr lang="en-US" dirty="0">
                <a:hlinkClick r:id="rId8"/>
              </a:rPr>
              <a:t>https://www.veracode.com</a:t>
            </a: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4E82FE4-B125-5C96-CE0C-7B36C54C334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30"/>
    </mc:Choice>
    <mc:Fallback>
      <p:transition spd="slow" advTm="6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482600">
              <a:buSzPts val="2200"/>
            </a:pPr>
            <a:r>
              <a:rPr lang="en-US" sz="1800" dirty="0"/>
              <a:t>Threat levels guide remediation priorities.</a:t>
            </a:r>
          </a:p>
          <a:p>
            <a:pPr marL="482600">
              <a:buSzPts val="2200"/>
            </a:pPr>
            <a:r>
              <a:rPr lang="en-US" sz="1800" dirty="0"/>
              <a:t>High-priority standards are enforced through CI/CD automation tools.</a:t>
            </a:r>
            <a:endParaRPr sz="1800" dirty="0"/>
          </a:p>
        </p:txBody>
      </p:sp>
      <p:graphicFrame>
        <p:nvGraphicFramePr>
          <p:cNvPr id="161" name="Google Shape;161;p4" descr="Alt text required"/>
          <p:cNvGraphicFramePr/>
          <p:nvPr>
            <p:extLst>
              <p:ext uri="{D42A27DB-BD31-4B8C-83A1-F6EECF244321}">
                <p14:modId xmlns:p14="http://schemas.microsoft.com/office/powerpoint/2010/main" val="4183553559"/>
              </p:ext>
            </p:extLst>
          </p:nvPr>
        </p:nvGraphicFramePr>
        <p:xfrm>
          <a:off x="3692149" y="1901876"/>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-Data Type</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-Data Value</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-Exceptions</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800" b="0" i="0" u="none" strike="noStrike" cap="none" dirty="0">
                          <a:solidFill>
                            <a:srgbClr val="FFD966"/>
                          </a:solidFill>
                          <a:latin typeface="Arial"/>
                          <a:cs typeface="Arial"/>
                          <a:sym typeface="Arial"/>
                        </a:rPr>
                        <a:t>-String Correctness</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800" b="0" i="0" u="none" strike="noStrike" cap="none" dirty="0">
                          <a:solidFill>
                            <a:srgbClr val="FFD966"/>
                          </a:solidFill>
                          <a:latin typeface="Arial"/>
                          <a:cs typeface="Arial"/>
                          <a:sym typeface="Arial"/>
                        </a:rPr>
                        <a:t>-SQL Injection</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800" b="0" i="0" u="none" strike="noStrike" cap="none" dirty="0">
                          <a:solidFill>
                            <a:srgbClr val="FFD966"/>
                          </a:solidFill>
                          <a:latin typeface="Arial"/>
                          <a:cs typeface="Arial"/>
                          <a:sym typeface="Arial"/>
                        </a:rPr>
                        <a:t>-Memory Protection</a:t>
                      </a:r>
                      <a:endParaRPr sz="1800" b="0" i="0" u="none" strike="noStrike" cap="none" dirty="0">
                        <a:solidFill>
                          <a:srgbClr val="FFD966"/>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-Thread Safety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-Pointer Safety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-Cryptography</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-Assertions</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3A2E390-9DC1-9AB0-6A9F-C1CFB4299A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397"/>
    </mc:Choice>
    <mc:Fallback>
      <p:transition spd="slow" advTm="31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External Data</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 (DiD)</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Font typeface="+mj-lt"/>
              <a:buAutoNum type="arabicPeriod"/>
            </a:pPr>
            <a:r>
              <a:rPr lang="en-US" dirty="0"/>
              <a:t>Adopt Secure Coding Standards</a:t>
            </a:r>
          </a:p>
          <a:p>
            <a:pPr lvl="0" indent="-457200" algn="l" rtl="0">
              <a:lnSpc>
                <a:spcPct val="90000"/>
              </a:lnSpc>
              <a:spcBef>
                <a:spcPts val="0"/>
              </a:spcBef>
              <a:spcAft>
                <a:spcPts val="0"/>
              </a:spcAft>
              <a:buClr>
                <a:schemeClr val="lt1"/>
              </a:buClr>
              <a:buSzPts val="2200"/>
              <a:buFont typeface="+mj-lt"/>
              <a:buAutoNum type="arabicPeriod"/>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F9E2127-87D1-F548-0C8D-06A2229D990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347"/>
    </mc:Choice>
    <mc:Fallback>
      <p:transition spd="slow" advTm="87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lvl="0" indent="-457200" algn="l" rtl="0">
              <a:lnSpc>
                <a:spcPct val="90000"/>
              </a:lnSpc>
              <a:spcBef>
                <a:spcPts val="0"/>
              </a:spcBef>
              <a:spcAft>
                <a:spcPts val="0"/>
              </a:spcAft>
              <a:buClr>
                <a:schemeClr val="lt1"/>
              </a:buClr>
              <a:buSzPts val="2000"/>
              <a:buFont typeface="+mj-lt"/>
              <a:buAutoNum type="arabicPeriod"/>
            </a:pPr>
            <a:r>
              <a:rPr lang="en-US" b="1" dirty="0"/>
              <a:t>Data Type Safety</a:t>
            </a:r>
            <a:r>
              <a:rPr lang="en-US" sz="1500" i="1" dirty="0"/>
              <a:t>(STD-001-CPP) </a:t>
            </a:r>
            <a:r>
              <a:rPr lang="en-US" dirty="0"/>
              <a:t>– Ensure correct use of data types.</a:t>
            </a:r>
          </a:p>
          <a:p>
            <a:pPr lvl="0" indent="-457200" algn="l" rtl="0">
              <a:lnSpc>
                <a:spcPct val="90000"/>
              </a:lnSpc>
              <a:spcBef>
                <a:spcPts val="0"/>
              </a:spcBef>
              <a:spcAft>
                <a:spcPts val="0"/>
              </a:spcAft>
              <a:buClr>
                <a:schemeClr val="lt1"/>
              </a:buClr>
              <a:buSzPts val="2000"/>
              <a:buFont typeface="+mj-lt"/>
              <a:buAutoNum type="arabicPeriod"/>
            </a:pPr>
            <a:r>
              <a:rPr lang="en-US" b="1" dirty="0"/>
              <a:t>Data Value Initialization</a:t>
            </a:r>
            <a:r>
              <a:rPr lang="en-US" sz="1500" i="1" dirty="0"/>
              <a:t>(STD-002-CPP) </a:t>
            </a:r>
            <a:r>
              <a:rPr lang="en-US" dirty="0"/>
              <a:t>– Prevent use of uninitialized or incorrect data values.</a:t>
            </a:r>
          </a:p>
          <a:p>
            <a:pPr lvl="0" indent="-457200" algn="l" rtl="0">
              <a:lnSpc>
                <a:spcPct val="90000"/>
              </a:lnSpc>
              <a:spcBef>
                <a:spcPts val="0"/>
              </a:spcBef>
              <a:spcAft>
                <a:spcPts val="0"/>
              </a:spcAft>
              <a:buClr>
                <a:schemeClr val="lt1"/>
              </a:buClr>
              <a:buSzPts val="2000"/>
              <a:buFont typeface="+mj-lt"/>
              <a:buAutoNum type="arabicPeriod"/>
            </a:pPr>
            <a:r>
              <a:rPr lang="en-US" b="1" dirty="0"/>
              <a:t>String Correctness</a:t>
            </a:r>
            <a:r>
              <a:rPr lang="en-US" sz="1500" i="1" dirty="0"/>
              <a:t>(STD-003-CPP) </a:t>
            </a:r>
            <a:r>
              <a:rPr lang="en-US" dirty="0"/>
              <a:t>– Prevent buffer overflows and improper string handling.</a:t>
            </a:r>
          </a:p>
          <a:p>
            <a:pPr lvl="0" indent="-457200" algn="l" rtl="0">
              <a:lnSpc>
                <a:spcPct val="90000"/>
              </a:lnSpc>
              <a:spcBef>
                <a:spcPts val="0"/>
              </a:spcBef>
              <a:spcAft>
                <a:spcPts val="0"/>
              </a:spcAft>
              <a:buClr>
                <a:schemeClr val="lt1"/>
              </a:buClr>
              <a:buSzPts val="2000"/>
              <a:buFont typeface="+mj-lt"/>
              <a:buAutoNum type="arabicPeriod"/>
            </a:pPr>
            <a:r>
              <a:rPr lang="en-US" b="1" dirty="0"/>
              <a:t>SQL Injection Protection</a:t>
            </a:r>
            <a:r>
              <a:rPr lang="en-US" sz="1500" i="1" dirty="0"/>
              <a:t>(STD-004-CPP) </a:t>
            </a:r>
            <a:r>
              <a:rPr lang="en-US" dirty="0"/>
              <a:t>– Prevent SQL injection attacks by using parameterized queries.</a:t>
            </a:r>
          </a:p>
          <a:p>
            <a:pPr lvl="0" indent="-457200" algn="l" rtl="0">
              <a:lnSpc>
                <a:spcPct val="90000"/>
              </a:lnSpc>
              <a:spcBef>
                <a:spcPts val="0"/>
              </a:spcBef>
              <a:spcAft>
                <a:spcPts val="0"/>
              </a:spcAft>
              <a:buClr>
                <a:schemeClr val="lt1"/>
              </a:buClr>
              <a:buSzPts val="2000"/>
              <a:buFont typeface="+mj-lt"/>
              <a:buAutoNum type="arabicPeriod"/>
            </a:pPr>
            <a:r>
              <a:rPr lang="en-US" b="1" dirty="0"/>
              <a:t>Memory Protection</a:t>
            </a:r>
            <a:r>
              <a:rPr lang="en-US" sz="1500" i="1" dirty="0"/>
              <a:t>(STD-005-CPP) </a:t>
            </a:r>
            <a:r>
              <a:rPr lang="en-US" dirty="0"/>
              <a:t>– Prevent memory leaks and unauthorized access.</a:t>
            </a:r>
          </a:p>
          <a:p>
            <a:pPr lvl="0" indent="-457200" algn="l" rtl="0">
              <a:lnSpc>
                <a:spcPct val="90000"/>
              </a:lnSpc>
              <a:spcBef>
                <a:spcPts val="0"/>
              </a:spcBef>
              <a:spcAft>
                <a:spcPts val="0"/>
              </a:spcAft>
              <a:buClr>
                <a:schemeClr val="lt1"/>
              </a:buClr>
              <a:buSzPts val="2000"/>
              <a:buFont typeface="+mj-lt"/>
              <a:buAutoNum type="arabicPeriod"/>
            </a:pPr>
            <a:r>
              <a:rPr lang="en-US" b="1" dirty="0"/>
              <a:t>Assertions</a:t>
            </a:r>
            <a:r>
              <a:rPr lang="en-US" sz="1500" i="1" dirty="0"/>
              <a:t>(STD-006-CPP) </a:t>
            </a:r>
            <a:r>
              <a:rPr lang="en-US" dirty="0"/>
              <a:t>– Ensure code correctness, validate assumptions.</a:t>
            </a:r>
          </a:p>
          <a:p>
            <a:pPr lvl="0" indent="-457200" algn="l" rtl="0">
              <a:lnSpc>
                <a:spcPct val="90000"/>
              </a:lnSpc>
              <a:spcBef>
                <a:spcPts val="0"/>
              </a:spcBef>
              <a:spcAft>
                <a:spcPts val="0"/>
              </a:spcAft>
              <a:buClr>
                <a:schemeClr val="lt1"/>
              </a:buClr>
              <a:buSzPts val="2000"/>
              <a:buFont typeface="+mj-lt"/>
              <a:buAutoNum type="arabicPeriod"/>
            </a:pPr>
            <a:r>
              <a:rPr lang="en-US" b="1" dirty="0"/>
              <a:t>Exception Handling</a:t>
            </a:r>
            <a:r>
              <a:rPr lang="en-US" sz="1500" i="1" dirty="0"/>
              <a:t>(STD-007-CPP) </a:t>
            </a:r>
            <a:r>
              <a:rPr lang="en-US" dirty="0"/>
              <a:t>– Improve error handling with exceptions instead of error codes.</a:t>
            </a:r>
          </a:p>
          <a:p>
            <a:pPr lvl="0" indent="-457200" algn="l" rtl="0">
              <a:lnSpc>
                <a:spcPct val="90000"/>
              </a:lnSpc>
              <a:spcBef>
                <a:spcPts val="0"/>
              </a:spcBef>
              <a:spcAft>
                <a:spcPts val="0"/>
              </a:spcAft>
              <a:buClr>
                <a:schemeClr val="lt1"/>
              </a:buClr>
              <a:buSzPts val="2000"/>
              <a:buFont typeface="+mj-lt"/>
              <a:buAutoNum type="arabicPeriod"/>
            </a:pPr>
            <a:r>
              <a:rPr lang="en-US" b="1" dirty="0"/>
              <a:t>Thread Safety</a:t>
            </a:r>
            <a:r>
              <a:rPr lang="en-US" sz="1500" i="1" dirty="0"/>
              <a:t>(STD-008-CPP) </a:t>
            </a:r>
            <a:r>
              <a:rPr lang="en-US" dirty="0"/>
              <a:t>– Prevent race conditions and deadlocks in multithreaded applications.</a:t>
            </a:r>
          </a:p>
          <a:p>
            <a:pPr lvl="0" indent="-457200" algn="l" rtl="0">
              <a:lnSpc>
                <a:spcPct val="90000"/>
              </a:lnSpc>
              <a:spcBef>
                <a:spcPts val="0"/>
              </a:spcBef>
              <a:spcAft>
                <a:spcPts val="0"/>
              </a:spcAft>
              <a:buClr>
                <a:schemeClr val="lt1"/>
              </a:buClr>
              <a:buSzPts val="2000"/>
              <a:buFont typeface="+mj-lt"/>
              <a:buAutoNum type="arabicPeriod"/>
            </a:pPr>
            <a:r>
              <a:rPr lang="en-US" b="1" dirty="0"/>
              <a:t>Pointer Safety</a:t>
            </a:r>
            <a:r>
              <a:rPr lang="en-US" sz="1500" i="1" dirty="0"/>
              <a:t>(STD-009-CPP) </a:t>
            </a:r>
            <a:r>
              <a:rPr lang="en-US" dirty="0"/>
              <a:t>– Avoid dangling pointers and memory corruption.</a:t>
            </a:r>
          </a:p>
          <a:p>
            <a:pPr lvl="0" indent="-457200" algn="l" rtl="0">
              <a:lnSpc>
                <a:spcPct val="90000"/>
              </a:lnSpc>
              <a:spcBef>
                <a:spcPts val="0"/>
              </a:spcBef>
              <a:spcAft>
                <a:spcPts val="0"/>
              </a:spcAft>
              <a:buClr>
                <a:schemeClr val="lt1"/>
              </a:buClr>
              <a:buSzPts val="2000"/>
              <a:buFont typeface="+mj-lt"/>
              <a:buAutoNum type="arabicPeriod"/>
            </a:pPr>
            <a:r>
              <a:rPr lang="en-US" b="1" dirty="0"/>
              <a:t>Cryptography</a:t>
            </a:r>
            <a:r>
              <a:rPr lang="en-US" sz="1500" i="1" dirty="0"/>
              <a:t>(STD-010-CPP) </a:t>
            </a:r>
            <a:r>
              <a:rPr lang="en-US" dirty="0"/>
              <a:t>– Ensure secure data encryption and hashing.</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F509567-63ED-EA90-689D-912256D4B75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987"/>
    </mc:Choice>
    <mc:Fallback>
      <p:transition spd="slow" advTm="78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000" b="1" dirty="0"/>
              <a:t>In Transit (In Flight): </a:t>
            </a:r>
            <a:r>
              <a:rPr lang="en-US" sz="2000" dirty="0"/>
              <a:t>TLS 1.3 or newer for all communications.</a:t>
            </a:r>
          </a:p>
          <a:p>
            <a:pPr marL="228600" lvl="0" indent="-228600" algn="l" rtl="0">
              <a:lnSpc>
                <a:spcPct val="200000"/>
              </a:lnSpc>
              <a:spcBef>
                <a:spcPts val="0"/>
              </a:spcBef>
              <a:spcAft>
                <a:spcPts val="0"/>
              </a:spcAft>
              <a:buClr>
                <a:schemeClr val="lt1"/>
              </a:buClr>
              <a:buSzPts val="2000"/>
              <a:buChar char="•"/>
            </a:pPr>
            <a:r>
              <a:rPr lang="en-US" sz="2000" b="1" dirty="0"/>
              <a:t>At Rest: </a:t>
            </a:r>
            <a:r>
              <a:rPr lang="en-US" sz="2000" dirty="0"/>
              <a:t>AES-256 encryption for databases, logs, backups.</a:t>
            </a:r>
          </a:p>
          <a:p>
            <a:pPr marL="228600" lvl="0" indent="-228600" algn="l" rtl="0">
              <a:lnSpc>
                <a:spcPct val="200000"/>
              </a:lnSpc>
              <a:spcBef>
                <a:spcPts val="0"/>
              </a:spcBef>
              <a:spcAft>
                <a:spcPts val="0"/>
              </a:spcAft>
              <a:buClr>
                <a:schemeClr val="lt1"/>
              </a:buClr>
              <a:buSzPts val="2000"/>
              <a:buChar char="•"/>
            </a:pPr>
            <a:r>
              <a:rPr lang="en-US" sz="2000" b="1" dirty="0"/>
              <a:t>In Use: </a:t>
            </a:r>
            <a:r>
              <a:rPr lang="en-US" sz="2000" dirty="0"/>
              <a:t>Memory encryption via TEE, AMD SEV, Intel SGX.</a:t>
            </a:r>
          </a:p>
          <a:p>
            <a:pPr marL="228600" lvl="0" indent="-228600" algn="l" rtl="0">
              <a:lnSpc>
                <a:spcPct val="200000"/>
              </a:lnSpc>
              <a:spcBef>
                <a:spcPts val="0"/>
              </a:spcBef>
              <a:spcAft>
                <a:spcPts val="0"/>
              </a:spcAft>
              <a:buClr>
                <a:schemeClr val="lt1"/>
              </a:buClr>
              <a:buSzPts val="2000"/>
              <a:buChar char="•"/>
            </a:pPr>
            <a:r>
              <a:rPr lang="en-US" sz="2000" b="1" dirty="0"/>
              <a:t>Why: </a:t>
            </a:r>
            <a:r>
              <a:rPr lang="en-US" sz="2000" dirty="0"/>
              <a:t>Prevent data theft, ensure compliance, and mitigate breach damage.</a:t>
            </a:r>
            <a:endParaRPr lang="en-US" sz="2000" b="1" dirty="0"/>
          </a:p>
          <a:p>
            <a:pPr marL="228600" lvl="0" indent="-228600" algn="l" rtl="0">
              <a:lnSpc>
                <a:spcPct val="90000"/>
              </a:lnSpc>
              <a:spcBef>
                <a:spcPts val="0"/>
              </a:spcBef>
              <a:spcAft>
                <a:spcPts val="0"/>
              </a:spcAft>
              <a:buClr>
                <a:schemeClr val="lt1"/>
              </a:buClr>
              <a:buSzPts val="2000"/>
              <a:buChar char="•"/>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C2EB137-F9E3-B248-6FB7-007BC9A3F01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898"/>
    </mc:Choice>
    <mc:Fallback>
      <p:transition spd="slow" advTm="35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b="1" dirty="0"/>
              <a:t>Authentication: </a:t>
            </a:r>
            <a:r>
              <a:rPr lang="en-US" dirty="0"/>
              <a:t>Multi-Factor Authentication (MFA) and Single Sign-On (SSO). Enforce at login portals and API access points. Prevent unauthorized access.</a:t>
            </a:r>
          </a:p>
          <a:p>
            <a:pPr marL="228600" lvl="0" indent="-228600" algn="l" rtl="0">
              <a:lnSpc>
                <a:spcPct val="90000"/>
              </a:lnSpc>
              <a:spcBef>
                <a:spcPts val="0"/>
              </a:spcBef>
              <a:spcAft>
                <a:spcPts val="0"/>
              </a:spcAft>
              <a:buClr>
                <a:schemeClr val="lt1"/>
              </a:buClr>
              <a:buSzPts val="2400"/>
              <a:buChar char="•"/>
            </a:pPr>
            <a:endParaRPr lang="en-US" b="1" dirty="0"/>
          </a:p>
          <a:p>
            <a:pPr marL="228600" lvl="0" indent="-228600" algn="l" rtl="0">
              <a:lnSpc>
                <a:spcPct val="90000"/>
              </a:lnSpc>
              <a:spcBef>
                <a:spcPts val="0"/>
              </a:spcBef>
              <a:spcAft>
                <a:spcPts val="0"/>
              </a:spcAft>
              <a:buClr>
                <a:schemeClr val="lt1"/>
              </a:buClr>
              <a:buSzPts val="2400"/>
              <a:buChar char="•"/>
            </a:pPr>
            <a:r>
              <a:rPr lang="en-US" b="1" dirty="0"/>
              <a:t>Authorization: </a:t>
            </a:r>
            <a:r>
              <a:rPr lang="en-US" dirty="0"/>
              <a:t>Role-Based Access Control (RBAC). Users only gain access to systems and files necessary for their specified role. Limit the scope of potential damage in case of a breach.</a:t>
            </a:r>
          </a:p>
          <a:p>
            <a:pPr marL="228600" lvl="0" indent="-228600" algn="l" rtl="0">
              <a:lnSpc>
                <a:spcPct val="90000"/>
              </a:lnSpc>
              <a:spcBef>
                <a:spcPts val="0"/>
              </a:spcBef>
              <a:spcAft>
                <a:spcPts val="0"/>
              </a:spcAft>
              <a:buClr>
                <a:schemeClr val="lt1"/>
              </a:buClr>
              <a:buSzPts val="2400"/>
              <a:buChar char="•"/>
            </a:pPr>
            <a:endParaRPr lang="en-US" b="1" dirty="0"/>
          </a:p>
          <a:p>
            <a:pPr marL="228600" lvl="0" indent="-228600" algn="l" rtl="0">
              <a:lnSpc>
                <a:spcPct val="90000"/>
              </a:lnSpc>
              <a:spcBef>
                <a:spcPts val="0"/>
              </a:spcBef>
              <a:spcAft>
                <a:spcPts val="0"/>
              </a:spcAft>
              <a:buClr>
                <a:schemeClr val="lt1"/>
              </a:buClr>
              <a:buSzPts val="2400"/>
              <a:buChar char="•"/>
            </a:pPr>
            <a:r>
              <a:rPr lang="en-US" b="1" dirty="0"/>
              <a:t>Accounting: </a:t>
            </a:r>
            <a:r>
              <a:rPr lang="en-US" dirty="0"/>
              <a:t>Track activity via centralized logging (i.e., SIEM tools). Capture login attempts, data access, record changes, and admin actions. Supports incident response and audits. </a:t>
            </a:r>
            <a:endParaRPr b="1"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0030A08-3BBA-9AF8-686E-02C4C9E268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217"/>
    </mc:Choice>
    <mc:Fallback>
      <p:transition spd="slow" advTm="28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STD-001-CPP: Data Type Safety</a:t>
            </a:r>
            <a:endParaRPr dirty="0"/>
          </a:p>
        </p:txBody>
      </p:sp>
      <p:sp>
        <p:nvSpPr>
          <p:cNvPr id="196" name="Google Shape;196;g9504e29505_0_0"/>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Validates dynamic memory allocation using malloc.</a:t>
            </a:r>
          </a:p>
          <a:p>
            <a:pPr marL="342900"/>
            <a:r>
              <a:rPr lang="en-US" sz="1600" dirty="0"/>
              <a:t>Ensures allocated memory is not null.</a:t>
            </a:r>
          </a:p>
          <a:p>
            <a:pPr marL="342900"/>
            <a:endParaRPr lang="en-US" sz="1600" dirty="0"/>
          </a:p>
          <a:p>
            <a:pPr marL="0" indent="0">
              <a:buNone/>
            </a:pPr>
            <a:r>
              <a:rPr lang="en-US" sz="1600" b="1" dirty="0"/>
              <a:t>Key Points:</a:t>
            </a:r>
          </a:p>
          <a:p>
            <a:pPr marL="342900"/>
            <a:r>
              <a:rPr lang="en-US" sz="1600" b="1" dirty="0"/>
              <a:t>Basic Test: </a:t>
            </a:r>
            <a:r>
              <a:rPr lang="en-US" sz="1600" dirty="0"/>
              <a:t>Tests if memory allocation is successful.</a:t>
            </a:r>
          </a:p>
          <a:p>
            <a:pPr marL="342900"/>
            <a:r>
              <a:rPr lang="en-US" sz="1600" b="1" dirty="0"/>
              <a:t>Take it a Step Further:</a:t>
            </a:r>
            <a:r>
              <a:rPr lang="en-US" sz="1600" dirty="0"/>
              <a:t> Extend to test different types of memory  allocation (i.e., new operator, std::vector).</a:t>
            </a:r>
          </a:p>
          <a:p>
            <a:pPr marL="342900"/>
            <a:r>
              <a:rPr lang="en-US" sz="1600" b="1" dirty="0"/>
              <a:t>Unit Testing Framework (CppUnitTest): </a:t>
            </a:r>
            <a:r>
              <a:rPr lang="en-US" sz="1600" dirty="0"/>
              <a:t>Use Assert::IsNotNull() to check memory allocation success.</a:t>
            </a:r>
            <a:endParaRPr lang="en-US" sz="1600" b="1"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descr="A computer screen shot of code&#10;&#10;AI-generated content may be incorrect.">
            <a:extLst>
              <a:ext uri="{FF2B5EF4-FFF2-40B4-BE49-F238E27FC236}">
                <a16:creationId xmlns:a16="http://schemas.microsoft.com/office/drawing/2014/main" id="{6043435E-4BF6-7E54-45E0-11824CA65168}"/>
              </a:ext>
            </a:extLst>
          </p:cNvPr>
          <p:cNvPicPr>
            <a:picLocks noChangeAspect="1"/>
          </p:cNvPicPr>
          <p:nvPr/>
        </p:nvPicPr>
        <p:blipFill>
          <a:blip r:embed="rId7"/>
          <a:stretch>
            <a:fillRect/>
          </a:stretch>
        </p:blipFill>
        <p:spPr>
          <a:xfrm>
            <a:off x="6766885" y="2393610"/>
            <a:ext cx="4317189" cy="3621528"/>
          </a:xfrm>
          <a:prstGeom prst="rect">
            <a:avLst/>
          </a:prstGeom>
        </p:spPr>
      </p:pic>
      <p:pic>
        <p:nvPicPr>
          <p:cNvPr id="3" name="Audio 2">
            <a:hlinkClick r:id="" action="ppaction://media"/>
            <a:extLst>
              <a:ext uri="{FF2B5EF4-FFF2-40B4-BE49-F238E27FC236}">
                <a16:creationId xmlns:a16="http://schemas.microsoft.com/office/drawing/2014/main" id="{B74351A0-4D37-B53F-E02B-EA658413932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532"/>
    </mc:Choice>
    <mc:Fallback>
      <p:transition spd="slow" advTm="39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76D1CA6-2C4C-E158-915B-5AEA924A286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A9220855-AEE7-6114-0C15-05F35C759A24}"/>
              </a:ext>
            </a:extLst>
          </p:cNvPr>
          <p:cNvSpPr txBox="1">
            <a:spLocks noGrp="1"/>
          </p:cNvSpPr>
          <p:nvPr>
            <p:ph type="title"/>
          </p:nvPr>
        </p:nvSpPr>
        <p:spPr>
          <a:xfrm>
            <a:off x="1790700" y="639240"/>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STD-002-CPP: Data Value Initialization</a:t>
            </a:r>
            <a:endParaRPr dirty="0"/>
          </a:p>
        </p:txBody>
      </p:sp>
      <p:sp>
        <p:nvSpPr>
          <p:cNvPr id="196" name="Google Shape;196;g9504e29505_0_0">
            <a:extLst>
              <a:ext uri="{FF2B5EF4-FFF2-40B4-BE49-F238E27FC236}">
                <a16:creationId xmlns:a16="http://schemas.microsoft.com/office/drawing/2014/main" id="{F11945E1-C922-B803-6B91-360DF0420CF0}"/>
              </a:ext>
            </a:extLst>
          </p:cNvPr>
          <p:cNvSpPr txBox="1">
            <a:spLocks noGrp="1"/>
          </p:cNvSpPr>
          <p:nvPr>
            <p:ph type="body" idx="1"/>
          </p:nvPr>
        </p:nvSpPr>
        <p:spPr>
          <a:xfrm>
            <a:off x="685800" y="2194560"/>
            <a:ext cx="6081085" cy="4024200"/>
          </a:xfrm>
          <a:prstGeom prst="rect">
            <a:avLst/>
          </a:prstGeom>
          <a:noFill/>
          <a:ln>
            <a:noFill/>
          </a:ln>
        </p:spPr>
        <p:txBody>
          <a:bodyPr spcFirstLastPara="1" wrap="square" lIns="91425" tIns="45700" rIns="91425" bIns="45700" anchor="t" anchorCtr="0">
            <a:noAutofit/>
          </a:bodyPr>
          <a:lstStyle/>
          <a:p>
            <a:pPr marL="0" indent="0">
              <a:buNone/>
            </a:pPr>
            <a:r>
              <a:rPr lang="en-US" sz="1600" b="1" dirty="0"/>
              <a:t>Test Overview:</a:t>
            </a:r>
          </a:p>
          <a:p>
            <a:pPr marL="342900"/>
            <a:r>
              <a:rPr lang="en-US" sz="1600" dirty="0"/>
              <a:t>Ensures variables are initialized correctly.</a:t>
            </a:r>
          </a:p>
          <a:p>
            <a:pPr marL="342900"/>
            <a:endParaRPr lang="en-US" sz="1600" dirty="0"/>
          </a:p>
          <a:p>
            <a:pPr marL="0" indent="0">
              <a:buNone/>
            </a:pPr>
            <a:r>
              <a:rPr lang="en-US" sz="1600" b="1" dirty="0"/>
              <a:t>Key Points:</a:t>
            </a:r>
          </a:p>
          <a:p>
            <a:pPr marL="342900"/>
            <a:r>
              <a:rPr lang="en-US" sz="1600" b="1" dirty="0"/>
              <a:t>Basic Test: </a:t>
            </a:r>
            <a:r>
              <a:rPr lang="en-US" sz="1600" dirty="0"/>
              <a:t>Checks if an integer variable is initialized to zero.</a:t>
            </a:r>
          </a:p>
          <a:p>
            <a:pPr marL="342900"/>
            <a:r>
              <a:rPr lang="en-US" sz="1600" b="1" dirty="0"/>
              <a:t>Take it a Step Further:</a:t>
            </a:r>
            <a:r>
              <a:rPr lang="en-US" sz="1600" dirty="0"/>
              <a:t> Add tests for different data types (i.e., floating-point, strings).</a:t>
            </a:r>
          </a:p>
          <a:p>
            <a:pPr marL="342900"/>
            <a:r>
              <a:rPr lang="en-US" sz="1600" b="1" dirty="0"/>
              <a:t>Unit Testing Framework (CppUnitTest): </a:t>
            </a:r>
            <a:r>
              <a:rPr lang="en-US" sz="1600" dirty="0"/>
              <a:t>Use Assert::AreEqual() to compare expected and actual values.</a:t>
            </a:r>
            <a:endParaRPr lang="en-US" sz="1600" b="1" dirty="0"/>
          </a:p>
        </p:txBody>
      </p:sp>
      <p:pic>
        <p:nvPicPr>
          <p:cNvPr id="197" name="Google Shape;197;g9504e29505_0_0" descr="Green Pace logo">
            <a:extLst>
              <a:ext uri="{FF2B5EF4-FFF2-40B4-BE49-F238E27FC236}">
                <a16:creationId xmlns:a16="http://schemas.microsoft.com/office/drawing/2014/main" id="{6603A18E-7899-A760-F1E7-D537FBAB78D5}"/>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B893F937-7098-5217-2989-EAFDA6F3CBD5}"/>
              </a:ext>
            </a:extLst>
          </p:cNvPr>
          <p:cNvPicPr>
            <a:picLocks noChangeAspect="1"/>
          </p:cNvPicPr>
          <p:nvPr/>
        </p:nvPicPr>
        <p:blipFill>
          <a:blip r:embed="rId7"/>
          <a:srcRect/>
          <a:stretch/>
        </p:blipFill>
        <p:spPr>
          <a:xfrm>
            <a:off x="6766885" y="3297084"/>
            <a:ext cx="4317189" cy="1814580"/>
          </a:xfrm>
          <a:prstGeom prst="rect">
            <a:avLst/>
          </a:prstGeom>
        </p:spPr>
      </p:pic>
      <p:pic>
        <p:nvPicPr>
          <p:cNvPr id="3" name="Audio 2">
            <a:hlinkClick r:id="" action="ppaction://media"/>
            <a:extLst>
              <a:ext uri="{FF2B5EF4-FFF2-40B4-BE49-F238E27FC236}">
                <a16:creationId xmlns:a16="http://schemas.microsoft.com/office/drawing/2014/main" id="{2641D396-2B43-6954-E8E5-4B122CA3AD9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78653242"/>
      </p:ext>
    </p:extLst>
  </p:cSld>
  <p:clrMapOvr>
    <a:masterClrMapping/>
  </p:clrMapOvr>
  <mc:AlternateContent xmlns:mc="http://schemas.openxmlformats.org/markup-compatibility/2006">
    <mc:Choice xmlns:p14="http://schemas.microsoft.com/office/powerpoint/2010/main" Requires="p14">
      <p:transition spd="slow" p14:dur="2000" advTm="29725"/>
    </mc:Choice>
    <mc:Fallback>
      <p:transition spd="slow" advTm="29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421</TotalTime>
  <Words>3195</Words>
  <Application>Microsoft Office PowerPoint</Application>
  <PresentationFormat>Widescreen</PresentationFormat>
  <Paragraphs>297</Paragraphs>
  <Slides>24</Slides>
  <Notes>24</Notes>
  <HiddenSlides>0</HiddenSlides>
  <MMClips>24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Century Gothic</vt:lpstr>
      <vt:lpstr>Arial</vt:lpstr>
      <vt:lpstr>Symbol</vt:lpstr>
      <vt:lpstr>Vapor Trail</vt:lpstr>
      <vt:lpstr>Green Pace</vt:lpstr>
      <vt:lpstr>OVERVIEW: DEFENSE IN DEPTH</vt:lpstr>
      <vt:lpstr>THREATS MATRIX</vt:lpstr>
      <vt:lpstr>10 PRINCIPLES</vt:lpstr>
      <vt:lpstr>CODING STANDARDS</vt:lpstr>
      <vt:lpstr>ENCRYPTION POLICIES</vt:lpstr>
      <vt:lpstr>TRIPLE-A POLICIES</vt:lpstr>
      <vt:lpstr>Unit Testing STD-001-CPP: Data Type Safety</vt:lpstr>
      <vt:lpstr>Unit Testing STD-002-CPP: Data Value Initialization</vt:lpstr>
      <vt:lpstr>Unit Testing STD-003-CPP: String Correctness</vt:lpstr>
      <vt:lpstr>Unit Testing STD-004-CPP: SQL Injection Protection</vt:lpstr>
      <vt:lpstr>Unit Testing STD-005-CPP: Memory Protection</vt:lpstr>
      <vt:lpstr>Unit Testing STD-006-CPP: Assertions</vt:lpstr>
      <vt:lpstr>Unit Testing STD-007-CPP: Exception Handling</vt:lpstr>
      <vt:lpstr>Unit Testing STD-008-CPP: Thread Safety</vt:lpstr>
      <vt:lpstr>Unit Testing STD-009-CPP: Pointer Safety</vt:lpstr>
      <vt:lpstr>Unit Testing STD-010-CPP: Cryptography (Simulated)</vt:lpstr>
      <vt:lpstr>AUTOMATION SUMMARY</vt:lpstr>
      <vt:lpstr>TOOLS</vt:lpstr>
      <vt:lpstr>PROBLEMS AND SOLUTIONS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Corey Sampson</cp:lastModifiedBy>
  <cp:revision>7</cp:revision>
  <dcterms:created xsi:type="dcterms:W3CDTF">2020-08-19T17:59:24Z</dcterms:created>
  <dcterms:modified xsi:type="dcterms:W3CDTF">2025-04-18T12:27:58Z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